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2" r:id="rId1"/>
    <p:sldMasterId id="2147483654" r:id="rId2"/>
    <p:sldMasterId id="2147483666" r:id="rId3"/>
    <p:sldMasterId id="2147483678" r:id="rId4"/>
  </p:sldMasterIdLst>
  <p:notesMasterIdLst>
    <p:notesMasterId r:id="rId35"/>
  </p:notesMasterIdLst>
  <p:sldIdLst>
    <p:sldId id="293" r:id="rId5"/>
    <p:sldId id="260" r:id="rId6"/>
    <p:sldId id="257" r:id="rId7"/>
    <p:sldId id="279" r:id="rId8"/>
    <p:sldId id="261" r:id="rId9"/>
    <p:sldId id="262" r:id="rId10"/>
    <p:sldId id="280" r:id="rId11"/>
    <p:sldId id="269" r:id="rId12"/>
    <p:sldId id="271" r:id="rId13"/>
    <p:sldId id="272" r:id="rId14"/>
    <p:sldId id="276" r:id="rId15"/>
    <p:sldId id="274" r:id="rId16"/>
    <p:sldId id="277" r:id="rId17"/>
    <p:sldId id="281" r:id="rId18"/>
    <p:sldId id="264" r:id="rId19"/>
    <p:sldId id="278" r:id="rId20"/>
    <p:sldId id="292" r:id="rId21"/>
    <p:sldId id="282" r:id="rId22"/>
    <p:sldId id="265" r:id="rId23"/>
    <p:sldId id="283" r:id="rId24"/>
    <p:sldId id="266" r:id="rId25"/>
    <p:sldId id="284" r:id="rId26"/>
    <p:sldId id="267" r:id="rId27"/>
    <p:sldId id="286" r:id="rId28"/>
    <p:sldId id="285" r:id="rId29"/>
    <p:sldId id="287" r:id="rId30"/>
    <p:sldId id="290" r:id="rId31"/>
    <p:sldId id="291" r:id="rId32"/>
    <p:sldId id="288" r:id="rId33"/>
    <p:sldId id="289" r:id="rId34"/>
  </p:sldIdLst>
  <p:sldSz cx="9144000" cy="5143500" type="screen16x9"/>
  <p:notesSz cx="6858000" cy="9144000"/>
  <p:custDataLst>
    <p:tags r:id="rId3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00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292" autoAdjust="0"/>
  </p:normalViewPr>
  <p:slideViewPr>
    <p:cSldViewPr snapToGrid="0">
      <p:cViewPr varScale="1">
        <p:scale>
          <a:sx n="96" d="100"/>
          <a:sy n="96" d="100"/>
        </p:scale>
        <p:origin x="1066"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smtClean="0"/>
              <a:t>“Can we collaborate to lessen the burden of </a:t>
            </a:r>
            <a:r>
              <a:rPr lang="en-GB" dirty="0" err="1" smtClean="0"/>
              <a:t>ADaM</a:t>
            </a:r>
            <a:r>
              <a:rPr lang="en-GB" dirty="0" smtClean="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smtClean="0"/>
              <a:t>Optional</a:t>
            </a:r>
            <a:r>
              <a:rPr lang="en-GB" baseline="0" dirty="0" smtClean="0"/>
              <a:t> p</a:t>
            </a:r>
            <a:r>
              <a:rPr lang="en-GB" dirty="0" smtClean="0"/>
              <a:t>re-read: Introduction to R for the Statistical Programmer: https://atorus-research.github.io/phuse_intro_to_r_2021_website/ (see Content &amp; Resources sections)</a:t>
            </a:r>
          </a:p>
          <a:p>
            <a:pPr marL="0" lvl="0" indent="0" algn="l" rtl="0">
              <a:spcBef>
                <a:spcPts val="0"/>
              </a:spcBef>
              <a:spcAft>
                <a:spcPts val="0"/>
              </a:spcAft>
              <a:buNone/>
            </a:pPr>
            <a:endParaRPr dirty="0"/>
          </a:p>
        </p:txBody>
      </p:sp>
      <p:sp>
        <p:nvSpPr>
          <p:cNvPr id="86" name="Google Shape;8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7509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e91821dc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ge91821dc1e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23081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smtClean="0"/>
              <a:t>Explain may need a company-specific function in some cases (e.g., SMQs)</a:t>
            </a:r>
          </a:p>
        </p:txBody>
      </p:sp>
    </p:spTree>
    <p:extLst>
      <p:ext uri="{BB962C8B-B14F-4D97-AF65-F5344CB8AC3E}">
        <p14:creationId xmlns:p14="http://schemas.microsoft.com/office/powerpoint/2010/main" val="1977829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955e0b2aa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e955e0b2aa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smtClean="0"/>
              <a:t>Roche/GSK</a:t>
            </a:r>
            <a:r>
              <a:rPr lang="en-GB" baseline="0" dirty="0" smtClean="0"/>
              <a:t> development team used SDTM version 1.4</a:t>
            </a:r>
            <a:r>
              <a:rPr lang="en-GB" dirty="0" smtClean="0"/>
              <a:t> &amp; </a:t>
            </a:r>
            <a:r>
              <a:rPr lang="en-GB" dirty="0" err="1" smtClean="0"/>
              <a:t>ADaM</a:t>
            </a:r>
            <a:r>
              <a:rPr lang="en-GB" dirty="0" smtClean="0"/>
              <a:t> 1.1 (Roche) &amp; 1.2 (GSK) – but then we tested with 18 other companies</a:t>
            </a:r>
            <a:r>
              <a:rPr lang="en-GB" baseline="0" dirty="0" smtClean="0"/>
              <a:t> using their own different variations.</a:t>
            </a:r>
          </a:p>
          <a:p>
            <a:pPr marL="0" lvl="0" indent="0" algn="l" rtl="0">
              <a:lnSpc>
                <a:spcPct val="100000"/>
              </a:lnSpc>
              <a:spcBef>
                <a:spcPts val="0"/>
              </a:spcBef>
              <a:spcAft>
                <a:spcPts val="0"/>
              </a:spcAft>
              <a:buSzPts val="1100"/>
              <a:buNone/>
            </a:pPr>
            <a:r>
              <a:rPr lang="en-GB" sz="1100" b="0" i="0" u="none" strike="noStrike" kern="1200" cap="none" baseline="0" dirty="0" smtClean="0">
                <a:solidFill>
                  <a:schemeClr val="tx1"/>
                </a:solidFill>
                <a:effectLst/>
                <a:latin typeface="Arial"/>
                <a:ea typeface="Arial"/>
                <a:cs typeface="Arial"/>
                <a:sym typeface="Arial"/>
              </a:rPr>
              <a:t>On the point of CDISC c</a:t>
            </a:r>
            <a:r>
              <a:rPr lang="en-GB" sz="1100" b="0" i="0" u="none" strike="noStrike" kern="1200" cap="none" dirty="0" smtClean="0">
                <a:solidFill>
                  <a:schemeClr val="tx1"/>
                </a:solidFill>
                <a:effectLst/>
                <a:latin typeface="Arial"/>
                <a:ea typeface="Arial"/>
                <a:cs typeface="Arial"/>
                <a:sym typeface="Arial"/>
              </a:rPr>
              <a:t>ompliance of </a:t>
            </a:r>
            <a:r>
              <a:rPr lang="en-GB" sz="1100" b="0" i="0" u="none" strike="noStrike" kern="1200" cap="none" dirty="0" err="1" smtClean="0">
                <a:solidFill>
                  <a:schemeClr val="tx1"/>
                </a:solidFill>
                <a:effectLst/>
                <a:latin typeface="Arial"/>
                <a:ea typeface="Arial"/>
                <a:cs typeface="Arial"/>
                <a:sym typeface="Arial"/>
              </a:rPr>
              <a:t>ADaMs</a:t>
            </a:r>
            <a:r>
              <a:rPr lang="en-GB" sz="1100" b="0" i="0" u="none" strike="noStrike" kern="1200" cap="none" dirty="0" smtClean="0">
                <a:solidFill>
                  <a:schemeClr val="tx1"/>
                </a:solidFill>
                <a:effectLst/>
                <a:latin typeface="Arial"/>
                <a:ea typeface="Arial"/>
                <a:cs typeface="Arial"/>
                <a:sym typeface="Arial"/>
              </a:rPr>
              <a:t> created via admiral: we have set up all functions to not violate CDISC rules, but compliance is in the user’s hands. This is not a Pinnacle 21 package.</a:t>
            </a:r>
          </a:p>
          <a:p>
            <a:pPr marL="0" lvl="0" indent="0" algn="l" rtl="0">
              <a:lnSpc>
                <a:spcPct val="100000"/>
              </a:lnSpc>
              <a:spcBef>
                <a:spcPts val="0"/>
              </a:spcBef>
              <a:spcAft>
                <a:spcPts val="0"/>
              </a:spcAft>
              <a:buSzPts val="1100"/>
              <a:buNone/>
            </a:pPr>
            <a:r>
              <a:rPr lang="en-GB" sz="1100" b="0" i="0" u="none" strike="noStrike" kern="1200" cap="none" dirty="0" smtClean="0">
                <a:solidFill>
                  <a:schemeClr val="tx1"/>
                </a:solidFill>
                <a:effectLst/>
                <a:latin typeface="Arial"/>
                <a:ea typeface="Arial"/>
                <a:cs typeface="Arial"/>
                <a:sym typeface="Arial"/>
              </a:rPr>
              <a:t>On</a:t>
            </a:r>
            <a:r>
              <a:rPr lang="en-GB" sz="1100" b="0" i="0" u="none" strike="noStrike" kern="1200" cap="none" baseline="0" dirty="0" smtClean="0">
                <a:solidFill>
                  <a:schemeClr val="tx1"/>
                </a:solidFill>
                <a:effectLst/>
                <a:latin typeface="Arial"/>
                <a:ea typeface="Arial"/>
                <a:cs typeface="Arial"/>
                <a:sym typeface="Arial"/>
              </a:rPr>
              <a:t> topic of v</a:t>
            </a:r>
            <a:r>
              <a:rPr lang="en-GB" sz="1100" b="0" i="0" u="none" strike="noStrike" kern="1200" cap="none" dirty="0" smtClean="0">
                <a:solidFill>
                  <a:schemeClr val="tx1"/>
                </a:solidFill>
                <a:effectLst/>
                <a:latin typeface="Arial"/>
                <a:ea typeface="Arial"/>
                <a:cs typeface="Arial"/>
                <a:sym typeface="Arial"/>
              </a:rPr>
              <a:t>alidation,</a:t>
            </a:r>
            <a:r>
              <a:rPr lang="en-GB" sz="1100" b="0" i="0" u="none" strike="noStrike" kern="1200" cap="none" baseline="0" dirty="0" smtClean="0">
                <a:solidFill>
                  <a:schemeClr val="tx1"/>
                </a:solidFill>
                <a:effectLst/>
                <a:latin typeface="Arial"/>
                <a:ea typeface="Arial"/>
                <a:cs typeface="Arial"/>
                <a:sym typeface="Arial"/>
              </a:rPr>
              <a:t> best development practices have been followed to ensure reliability of functions and then as part of our open source release we’ll also include </a:t>
            </a:r>
            <a:r>
              <a:rPr lang="en-GB" dirty="0" smtClean="0"/>
              <a:t>a generic package validation report, but this of course would be an</a:t>
            </a:r>
            <a:r>
              <a:rPr lang="en-GB" baseline="0" dirty="0" smtClean="0"/>
              <a:t> internal discussion for each company.</a:t>
            </a:r>
            <a:endParaRPr lang="en-GB" sz="1100" b="0" i="0" u="none" strike="noStrike" kern="1200" cap="none" dirty="0" smtClean="0">
              <a:solidFill>
                <a:schemeClr val="tx1"/>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05680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e91821dc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ge91821dc1e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b="1" dirty="0" smtClean="0"/>
              <a:t> </a:t>
            </a:r>
            <a:endParaRPr b="1" dirty="0"/>
          </a:p>
        </p:txBody>
      </p:sp>
    </p:spTree>
    <p:extLst>
      <p:ext uri="{BB962C8B-B14F-4D97-AF65-F5344CB8AC3E}">
        <p14:creationId xmlns:p14="http://schemas.microsoft.com/office/powerpoint/2010/main" val="1059729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Optional</a:t>
            </a:r>
            <a:r>
              <a:rPr lang="en-GB" baseline="0" dirty="0" smtClean="0"/>
              <a:t> p</a:t>
            </a:r>
            <a:r>
              <a:rPr lang="en-GB" dirty="0" smtClean="0"/>
              <a:t>re-read: Introduction to R for the Statistical Programmer: https://atorus-research.github.io/phuse_intro_to_r_2021_website/ (see Content &amp; Resources sections)</a:t>
            </a:r>
            <a:endParaRPr dirty="0"/>
          </a:p>
        </p:txBody>
      </p:sp>
    </p:spTree>
    <p:extLst>
      <p:ext uri="{BB962C8B-B14F-4D97-AF65-F5344CB8AC3E}">
        <p14:creationId xmlns:p14="http://schemas.microsoft.com/office/powerpoint/2010/main" val="2644378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smtClean="0"/>
              <a:t>5 </a:t>
            </a:r>
            <a:r>
              <a:rPr lang="en-GB" dirty="0" err="1" smtClean="0"/>
              <a:t>mins</a:t>
            </a:r>
            <a:r>
              <a:rPr lang="en-GB" dirty="0" smtClean="0"/>
              <a:t> BREAK before</a:t>
            </a:r>
            <a:r>
              <a:rPr lang="en-GB" baseline="0" dirty="0" smtClean="0"/>
              <a:t> and after so give 55 </a:t>
            </a:r>
            <a:r>
              <a:rPr lang="en-GB" baseline="0" dirty="0" err="1" smtClean="0"/>
              <a:t>mins</a:t>
            </a:r>
            <a:r>
              <a:rPr lang="en-GB" baseline="0" dirty="0" smtClean="0"/>
              <a:t> total.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aseline="0" dirty="0" smtClean="0"/>
              <a:t>Exercises depend on your R and </a:t>
            </a:r>
            <a:r>
              <a:rPr lang="en-GB" baseline="0" dirty="0" err="1" smtClean="0"/>
              <a:t>ADaM</a:t>
            </a:r>
            <a:r>
              <a:rPr lang="en-GB" baseline="0" dirty="0" smtClean="0"/>
              <a:t> experience levels – if unsure we recommend start with one of the harder levels  and then work your way up to the easier as needed, as they’re all similar underlying exercises. Breakout rooms will be set-up for each level so you can self-select which you choose to join and freely move between.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150759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smtClean="0"/>
              <a:t>&lt; </a:t>
            </a:r>
            <a:r>
              <a:rPr lang="en-GB" b="1" baseline="0" dirty="0" smtClean="0"/>
              <a:t>RSTUDIO CLOUD–NEED TO ADD ACCESS FOR ALL ATTENDEES &gt;</a:t>
            </a:r>
          </a:p>
          <a:p>
            <a:pPr marL="0" lvl="0" indent="0" algn="l" rtl="0">
              <a:spcBef>
                <a:spcPts val="0"/>
              </a:spcBef>
              <a:spcAft>
                <a:spcPts val="0"/>
              </a:spcAft>
              <a:buNone/>
            </a:pPr>
            <a:r>
              <a:rPr lang="en-GB" b="0" baseline="0" dirty="0" err="1" smtClean="0"/>
              <a:t>RStudio</a:t>
            </a:r>
            <a:r>
              <a:rPr lang="en-GB" b="0" baseline="0" dirty="0" smtClean="0"/>
              <a:t> Cloud link would also have been provided by email prior to the workshop – NEED TO CLICK “I ACCEPT”. If you didn’t receive this then stay in the main room (i.e. don’t yet join a breakout) and Mike can help you.</a:t>
            </a:r>
            <a:endParaRPr b="0" dirty="0"/>
          </a:p>
        </p:txBody>
      </p:sp>
    </p:spTree>
    <p:extLst>
      <p:ext uri="{BB962C8B-B14F-4D97-AF65-F5344CB8AC3E}">
        <p14:creationId xmlns:p14="http://schemas.microsoft.com/office/powerpoint/2010/main" val="2833292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Hand back to Joanna to share</a:t>
            </a:r>
            <a:r>
              <a:rPr lang="en-GB" baseline="0" dirty="0" smtClean="0"/>
              <a:t> the breakout rooms guide and the break slide.</a:t>
            </a:r>
            <a:endParaRPr dirty="0"/>
          </a:p>
        </p:txBody>
      </p:sp>
    </p:spTree>
    <p:extLst>
      <p:ext uri="{BB962C8B-B14F-4D97-AF65-F5344CB8AC3E}">
        <p14:creationId xmlns:p14="http://schemas.microsoft.com/office/powerpoint/2010/main" val="2410752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1469746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1" dirty="0" smtClean="0"/>
              <a:t>THOMAS TO COVER:</a:t>
            </a:r>
            <a:r>
              <a:rPr lang="en-GB" b="0" i="1" baseline="0" dirty="0" smtClean="0"/>
              <a:t> – Show how to use the </a:t>
            </a:r>
            <a:r>
              <a:rPr lang="en-GB" b="0" i="1" baseline="0" dirty="0" err="1" smtClean="0"/>
              <a:t>ADaM</a:t>
            </a:r>
            <a:r>
              <a:rPr lang="en-GB" b="0" i="1" baseline="0" dirty="0" smtClean="0"/>
              <a:t> templates (as the hands-on exercise will only show how to create certain variables, not a whole </a:t>
            </a:r>
            <a:r>
              <a:rPr lang="en-GB" b="0" i="1" baseline="0" dirty="0" err="1" smtClean="0"/>
              <a:t>ADaM</a:t>
            </a:r>
            <a:r>
              <a:rPr lang="en-GB" b="0" i="1" baseline="0" dirty="0" smtClean="0"/>
              <a:t>) &amp; go over the Developer Guidelines for contributors</a:t>
            </a:r>
            <a:endParaRPr b="0" i="1" dirty="0"/>
          </a:p>
        </p:txBody>
      </p:sp>
    </p:spTree>
    <p:extLst>
      <p:ext uri="{BB962C8B-B14F-4D97-AF65-F5344CB8AC3E}">
        <p14:creationId xmlns:p14="http://schemas.microsoft.com/office/powerpoint/2010/main" val="4007815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smtClean="0"/>
              <a:t>Firstly, in these virtual working</a:t>
            </a:r>
            <a:r>
              <a:rPr lang="en-GB" baseline="0" dirty="0" smtClean="0"/>
              <a:t> </a:t>
            </a:r>
            <a:r>
              <a:rPr lang="en-GB" dirty="0" smtClean="0"/>
              <a:t>times of</a:t>
            </a:r>
            <a:r>
              <a:rPr lang="en-GB" baseline="0" dirty="0" smtClean="0"/>
              <a:t> back to back video-calls, let’s all take some time to be present. We believe this workshop could be an industry game-changer, but we only have a chance of achieving that with your attention. So please close your email inbox, mute notifications on your chat tool, and join us back here for what we promise will be a fun and thought-provoking use of your time. Now if you’re all back with us, next take a second to clear your mind from the last meeting you came from or whatever’s going on in the other rooms around you… if it helps imagine yourself on the beach shown now, or consider your place in our endless universe, or even just imagine what beer you might be choosing later if this wasn’t a virtual conference! Now we’ve hopefully got your attention, let’s continue.</a:t>
            </a:r>
            <a:endParaRPr lang="en-GB" dirty="0"/>
          </a:p>
        </p:txBody>
      </p:sp>
    </p:spTree>
    <p:extLst>
      <p:ext uri="{BB962C8B-B14F-4D97-AF65-F5344CB8AC3E}">
        <p14:creationId xmlns:p14="http://schemas.microsoft.com/office/powerpoint/2010/main" val="37658743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3838545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smtClean="0"/>
              <a:t>Note for presenters/</a:t>
            </a:r>
            <a:r>
              <a:rPr lang="en-GB" b="1" dirty="0" err="1" smtClean="0"/>
              <a:t>panelists</a:t>
            </a:r>
            <a:r>
              <a:rPr lang="en-GB" b="1" dirty="0" smtClean="0"/>
              <a:t>: </a:t>
            </a:r>
            <a:r>
              <a:rPr lang="en-GB" b="0" dirty="0" smtClean="0"/>
              <a:t>B</a:t>
            </a:r>
            <a:r>
              <a:rPr lang="en-GB" dirty="0" smtClean="0"/>
              <a:t>e mindful of the wide array of attendees we’ll likely get, so don’t make this a purely “R vs SAS” debate and focus instead more around the positives that R and the open source movement is enabling us to do, rather than making a critic of any other languages. </a:t>
            </a:r>
          </a:p>
          <a:p>
            <a:pPr marL="0" lvl="0" indent="0" algn="l" rtl="0">
              <a:spcBef>
                <a:spcPts val="0"/>
              </a:spcBef>
              <a:spcAft>
                <a:spcPts val="0"/>
              </a:spcAft>
              <a:buNone/>
            </a:pPr>
            <a:r>
              <a:rPr lang="en-GB" dirty="0" smtClean="0"/>
              <a:t>Some likely questions:</a:t>
            </a:r>
          </a:p>
          <a:p>
            <a:pPr rtl="0"/>
            <a:r>
              <a:rPr lang="en-GB" sz="1100" b="1" i="0" u="none" strike="noStrike" kern="1200" cap="none" dirty="0" smtClean="0">
                <a:solidFill>
                  <a:schemeClr val="tx1"/>
                </a:solidFill>
                <a:effectLst/>
                <a:latin typeface="Arial"/>
                <a:ea typeface="Arial"/>
                <a:cs typeface="Arial"/>
                <a:sym typeface="Arial"/>
              </a:rPr>
              <a:t>Why choose R instead of SAS?</a:t>
            </a:r>
            <a:r>
              <a:rPr lang="en-GB" sz="1100" b="0" i="0" u="none" strike="noStrike" kern="1200" cap="none" dirty="0" smtClean="0">
                <a:solidFill>
                  <a:schemeClr val="tx1"/>
                </a:solidFill>
                <a:effectLst/>
                <a:latin typeface="Arial"/>
                <a:ea typeface="Arial"/>
                <a:cs typeface="Arial"/>
                <a:sym typeface="Arial"/>
              </a:rPr>
              <a:t> Doesn’t have to be a question of one or the other,</a:t>
            </a:r>
            <a:r>
              <a:rPr lang="en-GB" sz="1100" b="0" i="0" u="none" strike="noStrike" kern="1200" cap="none" baseline="0" dirty="0" smtClean="0">
                <a:solidFill>
                  <a:schemeClr val="tx1"/>
                </a:solidFill>
                <a:effectLst/>
                <a:latin typeface="Arial"/>
                <a:ea typeface="Arial"/>
                <a:cs typeface="Arial"/>
                <a:sym typeface="Arial"/>
              </a:rPr>
              <a:t> but some considerations of why companies might explore R are… </a:t>
            </a:r>
            <a:r>
              <a:rPr lang="en-GB" sz="1100" b="0" i="0" u="none" strike="noStrike" kern="1200" cap="none" dirty="0" smtClean="0">
                <a:solidFill>
                  <a:schemeClr val="tx1"/>
                </a:solidFill>
                <a:effectLst/>
                <a:latin typeface="Arial"/>
                <a:ea typeface="Arial"/>
                <a:cs typeface="Arial"/>
                <a:sym typeface="Arial"/>
              </a:rPr>
              <a:t>Open source with ever expanding packages to benefit from without license costs; Statistical talent pipeline currently more likely to come through with R skills; FDA open to accepting R submissions and are heavy users themselves; Top of the line visualization/graphics; R-Shiny for interactive</a:t>
            </a:r>
            <a:r>
              <a:rPr lang="en-GB" sz="1100" b="0" i="0" u="none" strike="noStrike" kern="1200" cap="none" baseline="0" dirty="0" smtClean="0">
                <a:solidFill>
                  <a:schemeClr val="tx1"/>
                </a:solidFill>
                <a:effectLst/>
                <a:latin typeface="Arial"/>
                <a:ea typeface="Arial"/>
                <a:cs typeface="Arial"/>
                <a:sym typeface="Arial"/>
              </a:rPr>
              <a:t> data displays</a:t>
            </a:r>
            <a:r>
              <a:rPr lang="en-GB" sz="1100" b="0" i="0" u="none" strike="noStrike" kern="1200" cap="none" dirty="0" smtClean="0">
                <a:solidFill>
                  <a:schemeClr val="tx1"/>
                </a:solidFill>
                <a:effectLst/>
                <a:latin typeface="Arial"/>
                <a:ea typeface="Arial"/>
                <a:cs typeface="Arial"/>
                <a:sym typeface="Arial"/>
              </a:rPr>
              <a:t> and also R Markdown offers great report writing functionality; R is very popular among statisticians so new statistical methods are likely implemented in R before any other language</a:t>
            </a:r>
            <a:endParaRPr lang="en-GB" b="0" dirty="0" smtClean="0">
              <a:effectLst/>
            </a:endParaRPr>
          </a:p>
          <a:p>
            <a:r>
              <a:rPr lang="en-GB" sz="1100" b="1" i="0" u="none" strike="noStrike" kern="1200" cap="none" dirty="0" smtClean="0">
                <a:solidFill>
                  <a:schemeClr val="tx1"/>
                </a:solidFill>
                <a:effectLst/>
                <a:latin typeface="Arial"/>
                <a:ea typeface="Arial"/>
                <a:cs typeface="Arial"/>
                <a:sym typeface="Arial"/>
              </a:rPr>
              <a:t>Why choose R instead of Python? </a:t>
            </a:r>
            <a:r>
              <a:rPr lang="en-GB" sz="1100" b="0" i="0" u="none" strike="noStrike" kern="1200" cap="none" dirty="0" smtClean="0">
                <a:solidFill>
                  <a:schemeClr val="tx1"/>
                </a:solidFill>
                <a:effectLst/>
                <a:latin typeface="Arial"/>
                <a:ea typeface="Arial"/>
                <a:cs typeface="Arial"/>
                <a:sym typeface="Arial"/>
              </a:rPr>
              <a:t>Has benefits across data engineering, statistical insights generation and advanced analytics - so offers the potential to train a large pool of data scientists in one main language to cover majority of primary tasks needed; Talent pipeline with statistical background generally have more R experience; There is the possibility to route Python code through R packages so doesn’t always need to be one or the other; GCP/validation considerations for submission further along with R</a:t>
            </a:r>
          </a:p>
          <a:p>
            <a:r>
              <a:rPr lang="en-GB" sz="1100" b="1" i="0" u="none" strike="noStrike" kern="1200" cap="none" dirty="0" smtClean="0">
                <a:solidFill>
                  <a:schemeClr val="tx1"/>
                </a:solidFill>
                <a:effectLst/>
                <a:latin typeface="Arial"/>
                <a:ea typeface="Arial"/>
                <a:cs typeface="Arial"/>
                <a:sym typeface="Arial"/>
              </a:rPr>
              <a:t>Would it work on any SCE? </a:t>
            </a:r>
            <a:r>
              <a:rPr lang="en-GB" sz="1100" b="0" i="0" u="none" strike="noStrike" kern="1200" cap="none" dirty="0" smtClean="0">
                <a:solidFill>
                  <a:schemeClr val="tx1"/>
                </a:solidFill>
                <a:effectLst/>
                <a:latin typeface="Arial"/>
                <a:ea typeface="Arial"/>
                <a:cs typeface="Arial"/>
                <a:sym typeface="Arial"/>
              </a:rPr>
              <a:t>All package</a:t>
            </a:r>
            <a:r>
              <a:rPr lang="en-GB" sz="1100" b="0" i="0" u="none" strike="noStrike" kern="1200" cap="none" baseline="0" dirty="0" smtClean="0">
                <a:solidFill>
                  <a:schemeClr val="tx1"/>
                </a:solidFill>
                <a:effectLst/>
                <a:latin typeface="Arial"/>
                <a:ea typeface="Arial"/>
                <a:cs typeface="Arial"/>
                <a:sym typeface="Arial"/>
              </a:rPr>
              <a:t> dependencies and R version tested on has been provided. The testing by the 15 further companies outside of Roche &amp; GSK helped us test portability before we go open source</a:t>
            </a:r>
          </a:p>
          <a:p>
            <a:r>
              <a:rPr lang="en-GB" b="1" dirty="0" smtClean="0"/>
              <a:t>Could it be linked with company-specific standards repositories? </a:t>
            </a:r>
            <a:r>
              <a:rPr lang="en-GB" b="0" dirty="0" smtClean="0"/>
              <a:t>Yes,</a:t>
            </a:r>
            <a:r>
              <a:rPr lang="en-GB" b="0" baseline="0" dirty="0" smtClean="0"/>
              <a:t> the package is stand-alone, but companies could add a connection to any metadata repository as required</a:t>
            </a:r>
            <a:endParaRPr lang="en-GB" b="1"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2890523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2240000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We might also be able to link you with other colleagues from your companies that may</a:t>
            </a:r>
            <a:r>
              <a:rPr lang="en-GB" baseline="0" dirty="0" smtClean="0"/>
              <a:t> already have taken part in the admiral external testing.</a:t>
            </a:r>
            <a:endParaRPr dirty="0"/>
          </a:p>
        </p:txBody>
      </p:sp>
    </p:spTree>
    <p:extLst>
      <p:ext uri="{BB962C8B-B14F-4D97-AF65-F5344CB8AC3E}">
        <p14:creationId xmlns:p14="http://schemas.microsoft.com/office/powerpoint/2010/main" val="3193484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24405632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2009606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45DC9-DA26-4B3D-A76E-820ACDF32FB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6012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b="1" dirty="0" smtClean="0"/>
              <a:t> </a:t>
            </a:r>
            <a:endParaRPr lang="en-GB" b="1" dirty="0"/>
          </a:p>
        </p:txBody>
      </p:sp>
    </p:spTree>
    <p:extLst>
      <p:ext uri="{BB962C8B-B14F-4D97-AF65-F5344CB8AC3E}">
        <p14:creationId xmlns:p14="http://schemas.microsoft.com/office/powerpoint/2010/main" val="3616258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1121582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2.5 hrs sounds</a:t>
            </a:r>
            <a:r>
              <a:rPr lang="en-GB" baseline="0" dirty="0" smtClean="0"/>
              <a:t> a lot, but in this time programming you might manage to program a few </a:t>
            </a:r>
            <a:r>
              <a:rPr lang="en-GB" baseline="0" dirty="0" err="1" smtClean="0"/>
              <a:t>ADaM</a:t>
            </a:r>
            <a:r>
              <a:rPr lang="en-GB" baseline="0" dirty="0" smtClean="0"/>
              <a:t> variables (or maybe 1 if your programming is as rusty as mine!) – so hopefully spending this time instead with us today you’ll learn more about admiral where a whole bundle of </a:t>
            </a:r>
            <a:r>
              <a:rPr lang="en-GB" baseline="0" dirty="0" err="1" smtClean="0"/>
              <a:t>ADaM</a:t>
            </a:r>
            <a:r>
              <a:rPr lang="en-GB" baseline="0" dirty="0" smtClean="0"/>
              <a:t> derivations will be made available for you to re-use for free. Thus we hope to give you back the gift of time!</a:t>
            </a:r>
          </a:p>
          <a:p>
            <a:pPr marL="0" lvl="0" indent="0" algn="l" rtl="0">
              <a:spcBef>
                <a:spcPts val="0"/>
              </a:spcBef>
              <a:spcAft>
                <a:spcPts val="0"/>
              </a:spcAft>
              <a:buNone/>
            </a:pPr>
            <a:r>
              <a:rPr lang="en-GB" baseline="0" dirty="0" smtClean="0"/>
              <a:t>Also as we appreciate the length of the session we’ll plan for a couple of comfort breaks along the way.</a:t>
            </a:r>
          </a:p>
          <a:p>
            <a:pPr marL="0" lvl="0" indent="0" algn="l" rtl="0">
              <a:spcBef>
                <a:spcPts val="0"/>
              </a:spcBef>
              <a:spcAft>
                <a:spcPts val="0"/>
              </a:spcAft>
              <a:buNone/>
            </a:pPr>
            <a:r>
              <a:rPr lang="en-GB" baseline="0" dirty="0" smtClean="0"/>
              <a:t>Intro presenters &amp; the agenda.</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290277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dirty="0" err="1" smtClean="0">
                <a:solidFill>
                  <a:srgbClr val="FF0000"/>
                </a:solidFill>
              </a:rPr>
              <a:t>Menti</a:t>
            </a:r>
            <a:r>
              <a:rPr lang="en-GB" b="0" dirty="0" smtClean="0">
                <a:solidFill>
                  <a:srgbClr val="FF0000"/>
                </a:solidFill>
              </a:rPr>
              <a:t>: https://www.mentimeter.com/s/9063a5b0c5b5e315037a263c02e74e84/8c10652d369e/edit </a:t>
            </a:r>
          </a:p>
          <a:p>
            <a:pPr marL="0" lvl="0" indent="0" algn="l" rtl="0">
              <a:spcBef>
                <a:spcPts val="0"/>
              </a:spcBef>
              <a:spcAft>
                <a:spcPts val="0"/>
              </a:spcAft>
              <a:buNone/>
            </a:pPr>
            <a:r>
              <a:rPr lang="en-GB" b="0" dirty="0" smtClean="0">
                <a:solidFill>
                  <a:srgbClr val="FF0000"/>
                </a:solidFill>
              </a:rPr>
              <a:t>Link findings back to our purpose:</a:t>
            </a:r>
          </a:p>
          <a:p>
            <a:pPr marL="0" lvl="0" indent="0" algn="l" rtl="0">
              <a:spcBef>
                <a:spcPts val="0"/>
              </a:spcBef>
              <a:spcAft>
                <a:spcPts val="0"/>
              </a:spcAft>
              <a:buNone/>
            </a:pPr>
            <a:r>
              <a:rPr lang="en-GB" b="0" dirty="0" smtClean="0">
                <a:solidFill>
                  <a:srgbClr val="FF0000"/>
                </a:solidFill>
              </a:rPr>
              <a:t>Across the pharmaceutical industry we all face a similar challenge when it comes to analysis and creating </a:t>
            </a:r>
            <a:r>
              <a:rPr lang="en-GB" b="0" dirty="0" err="1" smtClean="0">
                <a:solidFill>
                  <a:srgbClr val="FF0000"/>
                </a:solidFill>
              </a:rPr>
              <a:t>ADaM</a:t>
            </a:r>
            <a:r>
              <a:rPr lang="en-GB" b="0" dirty="0" smtClean="0">
                <a:solidFill>
                  <a:srgbClr val="FF0000"/>
                </a:solidFill>
              </a:rPr>
              <a:t> datasets:</a:t>
            </a:r>
          </a:p>
          <a:p>
            <a:pPr marL="171450" lvl="0" indent="-171450" algn="l" rtl="0">
              <a:spcBef>
                <a:spcPts val="0"/>
              </a:spcBef>
              <a:spcAft>
                <a:spcPts val="0"/>
              </a:spcAft>
              <a:buFontTx/>
              <a:buChar char="-"/>
            </a:pPr>
            <a:r>
              <a:rPr lang="en-GB" b="0" dirty="0" smtClean="0">
                <a:solidFill>
                  <a:srgbClr val="FF0000"/>
                </a:solidFill>
              </a:rPr>
              <a:t>We all face the challenge of a changing and novel data landscape with</a:t>
            </a:r>
            <a:r>
              <a:rPr lang="en-GB" b="0" baseline="0" dirty="0" smtClean="0">
                <a:solidFill>
                  <a:srgbClr val="FF0000"/>
                </a:solidFill>
              </a:rPr>
              <a:t> n</a:t>
            </a:r>
            <a:r>
              <a:rPr lang="en-GB" b="0" dirty="0" smtClean="0">
                <a:solidFill>
                  <a:srgbClr val="FF0000"/>
                </a:solidFill>
              </a:rPr>
              <a:t>ew therapeutic areas and analysis concepts – </a:t>
            </a:r>
            <a:r>
              <a:rPr lang="en-GB" b="0" dirty="0" err="1" smtClean="0">
                <a:solidFill>
                  <a:srgbClr val="FF0000"/>
                </a:solidFill>
              </a:rPr>
              <a:t>ADaM</a:t>
            </a:r>
            <a:r>
              <a:rPr lang="en-GB" b="0" dirty="0" smtClean="0">
                <a:solidFill>
                  <a:srgbClr val="FF0000"/>
                </a:solidFill>
              </a:rPr>
              <a:t> is endless!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GB" b="0" dirty="0" smtClean="0">
                <a:solidFill>
                  <a:srgbClr val="FF0000"/>
                </a:solidFill>
              </a:rPr>
              <a:t>Yet we all work on our own “standard black-box solutions” for </a:t>
            </a:r>
            <a:r>
              <a:rPr lang="en-GB" b="0" dirty="0" err="1" smtClean="0">
                <a:solidFill>
                  <a:srgbClr val="FF0000"/>
                </a:solidFill>
              </a:rPr>
              <a:t>ADaMs</a:t>
            </a:r>
            <a:r>
              <a:rPr lang="en-GB" b="0" dirty="0" smtClean="0">
                <a:solidFill>
                  <a:srgbClr val="FF0000"/>
                </a:solidFill>
              </a:rPr>
              <a:t> tending to see </a:t>
            </a:r>
            <a:r>
              <a:rPr lang="en-GB" b="0" dirty="0" err="1" smtClean="0">
                <a:solidFill>
                  <a:srgbClr val="FF0000"/>
                </a:solidFill>
              </a:rPr>
              <a:t>siloed</a:t>
            </a:r>
            <a:r>
              <a:rPr lang="en-GB" b="0" dirty="0" smtClean="0">
                <a:solidFill>
                  <a:srgbClr val="FF0000"/>
                </a:solidFill>
              </a:rPr>
              <a:t> and hierarchical approaches as more efficient than a collaborative approach</a:t>
            </a:r>
          </a:p>
        </p:txBody>
      </p:sp>
    </p:spTree>
    <p:extLst>
      <p:ext uri="{BB962C8B-B14F-4D97-AF65-F5344CB8AC3E}">
        <p14:creationId xmlns:p14="http://schemas.microsoft.com/office/powerpoint/2010/main" val="734747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Link our story back to </a:t>
            </a:r>
            <a:r>
              <a:rPr lang="en-GB" sz="1100" b="0" i="0" u="none" strike="noStrike" cap="none" dirty="0" smtClean="0">
                <a:solidFill>
                  <a:srgbClr val="000000"/>
                </a:solidFill>
                <a:effectLst/>
                <a:latin typeface="Arial"/>
                <a:ea typeface="Arial"/>
                <a:cs typeface="Arial"/>
                <a:sym typeface="Arial"/>
              </a:rPr>
              <a:t>challenges from</a:t>
            </a:r>
            <a:r>
              <a:rPr lang="en-GB" sz="1100" b="0" i="0" u="none" strike="noStrike" cap="none" baseline="0" dirty="0" smtClean="0">
                <a:solidFill>
                  <a:srgbClr val="000000"/>
                </a:solidFill>
                <a:effectLst/>
                <a:latin typeface="Arial"/>
                <a:ea typeface="Arial"/>
                <a:cs typeface="Arial"/>
                <a:sym typeface="Arial"/>
              </a:rPr>
              <a:t> the audience </a:t>
            </a:r>
            <a:r>
              <a:rPr lang="en-GB" sz="1100" b="0" i="0" u="none" strike="noStrike" cap="none" dirty="0" err="1" smtClean="0">
                <a:solidFill>
                  <a:srgbClr val="000000"/>
                </a:solidFill>
                <a:effectLst/>
                <a:latin typeface="Arial"/>
                <a:ea typeface="Arial"/>
                <a:cs typeface="Arial"/>
                <a:sym typeface="Arial"/>
              </a:rPr>
              <a:t>Menti</a:t>
            </a:r>
            <a:r>
              <a:rPr lang="en-GB" sz="1100" b="0" i="0" u="none" strike="noStrike" cap="none" dirty="0" smtClean="0">
                <a:solidFill>
                  <a:srgbClr val="000000"/>
                </a:solidFill>
                <a:effectLst/>
                <a:latin typeface="Arial"/>
                <a:ea typeface="Arial"/>
                <a:cs typeface="Arial"/>
                <a:sym typeface="Arial"/>
              </a:rPr>
              <a:t> findings to show where our</a:t>
            </a:r>
            <a:r>
              <a:rPr lang="en-GB" sz="1100" b="0" i="0" u="none" strike="noStrike" cap="none" baseline="0" dirty="0" smtClean="0">
                <a:solidFill>
                  <a:srgbClr val="000000"/>
                </a:solidFill>
                <a:effectLst/>
                <a:latin typeface="Arial"/>
                <a:ea typeface="Arial"/>
                <a:cs typeface="Arial"/>
                <a:sym typeface="Arial"/>
              </a:rPr>
              <a:t> experiences</a:t>
            </a:r>
            <a:r>
              <a:rPr lang="en-GB" sz="1100" b="0" i="0" u="none" strike="noStrike" cap="none" dirty="0" smtClean="0">
                <a:solidFill>
                  <a:srgbClr val="000000"/>
                </a:solidFill>
                <a:effectLst/>
                <a:latin typeface="Arial"/>
                <a:ea typeface="Arial"/>
                <a:cs typeface="Arial"/>
                <a:sym typeface="Arial"/>
              </a:rPr>
              <a:t> align.</a:t>
            </a:r>
            <a:endParaRPr lang="en-GB" dirty="0" smtClean="0"/>
          </a:p>
          <a:p>
            <a:pPr marL="0" lvl="0" indent="0" algn="l" rtl="0">
              <a:spcBef>
                <a:spcPts val="0"/>
              </a:spcBef>
              <a:spcAft>
                <a:spcPts val="0"/>
              </a:spcAft>
              <a:buNone/>
            </a:pPr>
            <a:r>
              <a:rPr lang="en-GB" dirty="0" smtClean="0"/>
              <a:t>Explain the issues we had with our current tools: tended to</a:t>
            </a:r>
            <a:r>
              <a:rPr lang="en-GB" baseline="0" dirty="0" smtClean="0"/>
              <a:t> be big all encompassing tools that created 100’s of derivations and became somewhat of a black box to debug and a new language for users to learn, often led to lots of pre and post processing needed and this work was being buried at study level so not easily re-usable.</a:t>
            </a:r>
          </a:p>
          <a:p>
            <a:pPr marL="0" lvl="0" indent="0" algn="l" rtl="0">
              <a:spcBef>
                <a:spcPts val="0"/>
              </a:spcBef>
              <a:spcAft>
                <a:spcPts val="0"/>
              </a:spcAft>
              <a:buNone/>
            </a:pPr>
            <a:r>
              <a:rPr lang="en-GB" baseline="0" dirty="0" smtClean="0"/>
              <a:t>Share how during the early calls in Jan we found very similar past experiences and challenges, shared ideas of how to move forwards, and in the most part we had fairly well-aligned standards implementations – and most importantly we were willing to compromise (as endeavours like this make you question do we really need so many company-specific approaches!). Then In Apr we took the idea to a group of big pharma programming heads and were amazed that another 11 companies (which grew to 18) wanted to join us on the journey and commit to trialling our co-developed solution.</a:t>
            </a:r>
            <a:endParaRPr dirty="0"/>
          </a:p>
        </p:txBody>
      </p:sp>
    </p:spTree>
    <p:extLst>
      <p:ext uri="{BB962C8B-B14F-4D97-AF65-F5344CB8AC3E}">
        <p14:creationId xmlns:p14="http://schemas.microsoft.com/office/powerpoint/2010/main" val="3062068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1922092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e955e0b2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 name="Google Shape;55;ge955e0b2a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38534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e91821dc1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e91821dc1e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93551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E6F055-6CFA-46A1-A07E-FCC80707285D}" type="datetimeFigureOut">
              <a:rPr lang="en-US" smtClean="0"/>
              <a:t>5/11/2022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194168021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5750" y="342900"/>
            <a:ext cx="3293269" cy="120015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740569"/>
            <a:ext cx="4970859"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85750" y="1543050"/>
            <a:ext cx="3293269"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E6F055-6CFA-46A1-A07E-FCC80707285D}" type="datetimeFigureOut">
              <a:rPr lang="en-US" smtClean="0"/>
              <a:t>5/11/2022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92860397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5750" y="342900"/>
            <a:ext cx="3293269" cy="120015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740569"/>
            <a:ext cx="4970859"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285750" y="1543050"/>
            <a:ext cx="3293269"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E6F055-6CFA-46A1-A07E-FCC80707285D}" type="datetimeFigureOut">
              <a:rPr lang="en-US" smtClean="0"/>
              <a:t>5/11/2022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1864930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E6F055-6CFA-46A1-A07E-FCC80707285D}" type="datetimeFigureOut">
              <a:rPr lang="en-US" smtClean="0"/>
              <a:t>5/11/2022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294053450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2314575" cy="435887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85750" y="273844"/>
            <a:ext cx="61436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E6F055-6CFA-46A1-A07E-FCC80707285D}" type="datetimeFigureOut">
              <a:rPr lang="en-US" smtClean="0"/>
              <a:t>5/11/2022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223300870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GB"/>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32B47C13-5939-48B6-BFC7-CCE9FADD2AB6}" type="datetimeFigureOut">
              <a:rPr lang="en-GB" smtClean="0"/>
              <a:t>11/05/2022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3213880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2B47C13-5939-48B6-BFC7-CCE9FADD2AB6}" type="datetimeFigureOut">
              <a:rPr lang="en-GB" smtClean="0"/>
              <a:t>11/05/2022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6621069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GB"/>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B47C13-5939-48B6-BFC7-CCE9FADD2AB6}" type="datetimeFigureOut">
              <a:rPr lang="en-GB" smtClean="0"/>
              <a:t>11/05/2022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33182887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32B47C13-5939-48B6-BFC7-CCE9FADD2AB6}" type="datetimeFigureOut">
              <a:rPr lang="en-GB" smtClean="0"/>
              <a:t>11/05/2022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28133058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GB"/>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32B47C13-5939-48B6-BFC7-CCE9FADD2AB6}" type="datetimeFigureOut">
              <a:rPr lang="en-GB" smtClean="0"/>
              <a:t>11/05/2022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2107442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8" name="Google Shape;18;p3"/>
          <p:cNvPicPr preferRelativeResize="0"/>
          <p:nvPr/>
        </p:nvPicPr>
        <p:blipFill>
          <a:blip r:embed="rId2">
            <a:alphaModFix/>
          </a:blip>
          <a:stretch>
            <a:fillRect/>
          </a:stretch>
        </p:blipFill>
        <p:spPr>
          <a:xfrm>
            <a:off x="167550" y="156117"/>
            <a:ext cx="793475" cy="9213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32B47C13-5939-48B6-BFC7-CCE9FADD2AB6}" type="datetimeFigureOut">
              <a:rPr lang="en-GB" smtClean="0"/>
              <a:t>11/05/2022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28933560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47C13-5939-48B6-BFC7-CCE9FADD2AB6}" type="datetimeFigureOut">
              <a:rPr lang="en-GB" smtClean="0"/>
              <a:t>11/05/2022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25311589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32B47C13-5939-48B6-BFC7-CCE9FADD2AB6}" type="datetimeFigureOut">
              <a:rPr lang="en-GB" smtClean="0"/>
              <a:t>11/05/2022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39146098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32B47C13-5939-48B6-BFC7-CCE9FADD2AB6}" type="datetimeFigureOut">
              <a:rPr lang="en-GB" smtClean="0"/>
              <a:t>11/05/2022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23663681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2B47C13-5939-48B6-BFC7-CCE9FADD2AB6}" type="datetimeFigureOut">
              <a:rPr lang="en-GB" smtClean="0"/>
              <a:t>11/05/2022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15835282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2B47C13-5939-48B6-BFC7-CCE9FADD2AB6}" type="datetimeFigureOut">
              <a:rPr lang="en-GB" smtClean="0"/>
              <a:t>11/05/2022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50225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2400"/>
              <a:buNone/>
              <a:defRPr sz="1800"/>
            </a:lvl1pPr>
            <a:lvl2pPr lvl="1" algn="ctr">
              <a:lnSpc>
                <a:spcPct val="90000"/>
              </a:lnSpc>
              <a:spcBef>
                <a:spcPts val="375"/>
              </a:spcBef>
              <a:spcAft>
                <a:spcPts val="0"/>
              </a:spcAft>
              <a:buClr>
                <a:schemeClr val="dk1"/>
              </a:buClr>
              <a:buSzPts val="2000"/>
              <a:buNone/>
              <a:defRPr sz="1500"/>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sp>
        <p:nvSpPr>
          <p:cNvPr id="18" name="Google Shape;18;p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7053460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24" name="Google Shape;24;p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7535946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rgbClr val="888888"/>
              </a:buClr>
              <a:buSzPts val="2400"/>
              <a:buNone/>
              <a:defRPr sz="1800">
                <a:solidFill>
                  <a:srgbClr val="888888"/>
                </a:solidFill>
              </a:defRPr>
            </a:lvl1pPr>
            <a:lvl2pPr marL="685800" lvl="1" indent="-171450" algn="l">
              <a:lnSpc>
                <a:spcPct val="90000"/>
              </a:lnSpc>
              <a:spcBef>
                <a:spcPts val="375"/>
              </a:spcBef>
              <a:spcAft>
                <a:spcPts val="0"/>
              </a:spcAft>
              <a:buClr>
                <a:srgbClr val="888888"/>
              </a:buClr>
              <a:buSzPts val="2000"/>
              <a:buNone/>
              <a:defRPr sz="1500">
                <a:solidFill>
                  <a:srgbClr val="888888"/>
                </a:solidFill>
              </a:defRPr>
            </a:lvl2pPr>
            <a:lvl3pPr marL="1028700" lvl="2" indent="-171450" algn="l">
              <a:lnSpc>
                <a:spcPct val="90000"/>
              </a:lnSpc>
              <a:spcBef>
                <a:spcPts val="375"/>
              </a:spcBef>
              <a:spcAft>
                <a:spcPts val="0"/>
              </a:spcAft>
              <a:buClr>
                <a:srgbClr val="888888"/>
              </a:buClr>
              <a:buSzPts val="1800"/>
              <a:buNone/>
              <a:defRPr sz="1350">
                <a:solidFill>
                  <a:srgbClr val="888888"/>
                </a:solidFill>
              </a:defRPr>
            </a:lvl3pPr>
            <a:lvl4pPr marL="1371600" lvl="3" indent="-171450" algn="l">
              <a:lnSpc>
                <a:spcPct val="90000"/>
              </a:lnSpc>
              <a:spcBef>
                <a:spcPts val="375"/>
              </a:spcBef>
              <a:spcAft>
                <a:spcPts val="0"/>
              </a:spcAft>
              <a:buClr>
                <a:srgbClr val="888888"/>
              </a:buClr>
              <a:buSzPts val="1600"/>
              <a:buNone/>
              <a:defRPr sz="1200">
                <a:solidFill>
                  <a:srgbClr val="888888"/>
                </a:solidFill>
              </a:defRPr>
            </a:lvl4pPr>
            <a:lvl5pPr marL="1714500" lvl="4" indent="-171450" algn="l">
              <a:lnSpc>
                <a:spcPct val="90000"/>
              </a:lnSpc>
              <a:spcBef>
                <a:spcPts val="375"/>
              </a:spcBef>
              <a:spcAft>
                <a:spcPts val="0"/>
              </a:spcAft>
              <a:buClr>
                <a:srgbClr val="888888"/>
              </a:buClr>
              <a:buSzPts val="1600"/>
              <a:buNone/>
              <a:defRPr sz="1200">
                <a:solidFill>
                  <a:srgbClr val="888888"/>
                </a:solidFill>
              </a:defRPr>
            </a:lvl5pPr>
            <a:lvl6pPr marL="2057400" lvl="5" indent="-171450" algn="l">
              <a:lnSpc>
                <a:spcPct val="90000"/>
              </a:lnSpc>
              <a:spcBef>
                <a:spcPts val="375"/>
              </a:spcBef>
              <a:spcAft>
                <a:spcPts val="0"/>
              </a:spcAft>
              <a:buClr>
                <a:srgbClr val="888888"/>
              </a:buClr>
              <a:buSzPts val="1600"/>
              <a:buNone/>
              <a:defRPr sz="1200">
                <a:solidFill>
                  <a:srgbClr val="888888"/>
                </a:solidFill>
              </a:defRPr>
            </a:lvl6pPr>
            <a:lvl7pPr marL="2400300" lvl="6" indent="-171450" algn="l">
              <a:lnSpc>
                <a:spcPct val="90000"/>
              </a:lnSpc>
              <a:spcBef>
                <a:spcPts val="375"/>
              </a:spcBef>
              <a:spcAft>
                <a:spcPts val="0"/>
              </a:spcAft>
              <a:buClr>
                <a:srgbClr val="888888"/>
              </a:buClr>
              <a:buSzPts val="1600"/>
              <a:buNone/>
              <a:defRPr sz="1200">
                <a:solidFill>
                  <a:srgbClr val="888888"/>
                </a:solidFill>
              </a:defRPr>
            </a:lvl7pPr>
            <a:lvl8pPr marL="2743200" lvl="7" indent="-171450" algn="l">
              <a:lnSpc>
                <a:spcPct val="90000"/>
              </a:lnSpc>
              <a:spcBef>
                <a:spcPts val="375"/>
              </a:spcBef>
              <a:spcAft>
                <a:spcPts val="0"/>
              </a:spcAft>
              <a:buClr>
                <a:srgbClr val="888888"/>
              </a:buClr>
              <a:buSzPts val="1600"/>
              <a:buNone/>
              <a:defRPr sz="1200">
                <a:solidFill>
                  <a:srgbClr val="888888"/>
                </a:solidFill>
              </a:defRPr>
            </a:lvl8pPr>
            <a:lvl9pPr marL="3086100" lvl="8" indent="-171450" algn="l">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30" name="Google Shape;30;p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1689448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7"/>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6" name="Google Shape;36;p7"/>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37" name="Google Shape;37;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17468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1236600" y="341300"/>
            <a:ext cx="75957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8"/>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43" name="Google Shape;43;p8"/>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4" name="Google Shape;44;p8"/>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342900" lvl="0" indent="-171450" algn="l">
              <a:lnSpc>
                <a:spcPct val="90000"/>
              </a:lnSpc>
              <a:spcBef>
                <a:spcPts val="750"/>
              </a:spcBef>
              <a:spcAft>
                <a:spcPts val="0"/>
              </a:spcAft>
              <a:buClr>
                <a:schemeClr val="dk1"/>
              </a:buClr>
              <a:buSzPts val="2400"/>
              <a:buNone/>
              <a:defRPr sz="1800" b="1"/>
            </a:lvl1pPr>
            <a:lvl2pPr marL="685800" lvl="1" indent="-171450" algn="l">
              <a:lnSpc>
                <a:spcPct val="90000"/>
              </a:lnSpc>
              <a:spcBef>
                <a:spcPts val="375"/>
              </a:spcBef>
              <a:spcAft>
                <a:spcPts val="0"/>
              </a:spcAft>
              <a:buClr>
                <a:schemeClr val="dk1"/>
              </a:buClr>
              <a:buSzPts val="2000"/>
              <a:buNone/>
              <a:defRPr sz="1500" b="1"/>
            </a:lvl2pPr>
            <a:lvl3pPr marL="1028700" lvl="2" indent="-171450" algn="l">
              <a:lnSpc>
                <a:spcPct val="90000"/>
              </a:lnSpc>
              <a:spcBef>
                <a:spcPts val="375"/>
              </a:spcBef>
              <a:spcAft>
                <a:spcPts val="0"/>
              </a:spcAft>
              <a:buClr>
                <a:schemeClr val="dk1"/>
              </a:buClr>
              <a:buSzPts val="1800"/>
              <a:buNone/>
              <a:defRPr sz="1350" b="1"/>
            </a:lvl3pPr>
            <a:lvl4pPr marL="1371600" lvl="3" indent="-171450" algn="l">
              <a:lnSpc>
                <a:spcPct val="90000"/>
              </a:lnSpc>
              <a:spcBef>
                <a:spcPts val="375"/>
              </a:spcBef>
              <a:spcAft>
                <a:spcPts val="0"/>
              </a:spcAft>
              <a:buClr>
                <a:schemeClr val="dk1"/>
              </a:buClr>
              <a:buSzPts val="1600"/>
              <a:buNone/>
              <a:defRPr sz="1200" b="1"/>
            </a:lvl4pPr>
            <a:lvl5pPr marL="1714500" lvl="4" indent="-171450" algn="l">
              <a:lnSpc>
                <a:spcPct val="90000"/>
              </a:lnSpc>
              <a:spcBef>
                <a:spcPts val="375"/>
              </a:spcBef>
              <a:spcAft>
                <a:spcPts val="0"/>
              </a:spcAft>
              <a:buClr>
                <a:schemeClr val="dk1"/>
              </a:buClr>
              <a:buSzPts val="1600"/>
              <a:buNone/>
              <a:defRPr sz="1200" b="1"/>
            </a:lvl5pPr>
            <a:lvl6pPr marL="2057400" lvl="5" indent="-171450" algn="l">
              <a:lnSpc>
                <a:spcPct val="90000"/>
              </a:lnSpc>
              <a:spcBef>
                <a:spcPts val="375"/>
              </a:spcBef>
              <a:spcAft>
                <a:spcPts val="0"/>
              </a:spcAft>
              <a:buClr>
                <a:schemeClr val="dk1"/>
              </a:buClr>
              <a:buSzPts val="1600"/>
              <a:buNone/>
              <a:defRPr sz="1200" b="1"/>
            </a:lvl6pPr>
            <a:lvl7pPr marL="2400300" lvl="6" indent="-171450" algn="l">
              <a:lnSpc>
                <a:spcPct val="90000"/>
              </a:lnSpc>
              <a:spcBef>
                <a:spcPts val="375"/>
              </a:spcBef>
              <a:spcAft>
                <a:spcPts val="0"/>
              </a:spcAft>
              <a:buClr>
                <a:schemeClr val="dk1"/>
              </a:buClr>
              <a:buSzPts val="1600"/>
              <a:buNone/>
              <a:defRPr sz="1200" b="1"/>
            </a:lvl7pPr>
            <a:lvl8pPr marL="2743200" lvl="7" indent="-171450" algn="l">
              <a:lnSpc>
                <a:spcPct val="90000"/>
              </a:lnSpc>
              <a:spcBef>
                <a:spcPts val="375"/>
              </a:spcBef>
              <a:spcAft>
                <a:spcPts val="0"/>
              </a:spcAft>
              <a:buClr>
                <a:schemeClr val="dk1"/>
              </a:buClr>
              <a:buSzPts val="1600"/>
              <a:buNone/>
              <a:defRPr sz="1200" b="1"/>
            </a:lvl8pPr>
            <a:lvl9pPr marL="3086100" lvl="8" indent="-171450" algn="l">
              <a:lnSpc>
                <a:spcPct val="90000"/>
              </a:lnSpc>
              <a:spcBef>
                <a:spcPts val="375"/>
              </a:spcBef>
              <a:spcAft>
                <a:spcPts val="0"/>
              </a:spcAft>
              <a:buClr>
                <a:schemeClr val="dk1"/>
              </a:buClr>
              <a:buSzPts val="1600"/>
              <a:buNone/>
              <a:defRPr sz="1200" b="1"/>
            </a:lvl9pPr>
          </a:lstStyle>
          <a:p>
            <a:endParaRPr/>
          </a:p>
        </p:txBody>
      </p:sp>
      <p:sp>
        <p:nvSpPr>
          <p:cNvPr id="45" name="Google Shape;45;p8"/>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46" name="Google Shape;46;p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4013022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9331016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6650579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1"/>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342900" lvl="0" indent="-323850" algn="l">
              <a:lnSpc>
                <a:spcPct val="90000"/>
              </a:lnSpc>
              <a:spcBef>
                <a:spcPts val="750"/>
              </a:spcBef>
              <a:spcAft>
                <a:spcPts val="0"/>
              </a:spcAft>
              <a:buClr>
                <a:schemeClr val="dk1"/>
              </a:buClr>
              <a:buSzPts val="3200"/>
              <a:buChar char="•"/>
              <a:defRPr sz="2400"/>
            </a:lvl1pPr>
            <a:lvl2pPr marL="685800" lvl="1" indent="-304800" algn="l">
              <a:lnSpc>
                <a:spcPct val="90000"/>
              </a:lnSpc>
              <a:spcBef>
                <a:spcPts val="375"/>
              </a:spcBef>
              <a:spcAft>
                <a:spcPts val="0"/>
              </a:spcAft>
              <a:buClr>
                <a:schemeClr val="dk1"/>
              </a:buClr>
              <a:buSzPts val="2800"/>
              <a:buChar char="•"/>
              <a:defRPr sz="2100"/>
            </a:lvl2pPr>
            <a:lvl3pPr marL="1028700" lvl="2" indent="-285750" algn="l">
              <a:lnSpc>
                <a:spcPct val="90000"/>
              </a:lnSpc>
              <a:spcBef>
                <a:spcPts val="375"/>
              </a:spcBef>
              <a:spcAft>
                <a:spcPts val="0"/>
              </a:spcAft>
              <a:buClr>
                <a:schemeClr val="dk1"/>
              </a:buClr>
              <a:buSzPts val="2400"/>
              <a:buChar char="•"/>
              <a:defRPr sz="1800"/>
            </a:lvl3pPr>
            <a:lvl4pPr marL="1371600" lvl="3" indent="-266700" algn="l">
              <a:lnSpc>
                <a:spcPct val="90000"/>
              </a:lnSpc>
              <a:spcBef>
                <a:spcPts val="375"/>
              </a:spcBef>
              <a:spcAft>
                <a:spcPts val="0"/>
              </a:spcAft>
              <a:buClr>
                <a:schemeClr val="dk1"/>
              </a:buClr>
              <a:buSzPts val="2000"/>
              <a:buChar char="•"/>
              <a:defRPr sz="1500"/>
            </a:lvl4pPr>
            <a:lvl5pPr marL="1714500" lvl="4" indent="-266700" algn="l">
              <a:lnSpc>
                <a:spcPct val="90000"/>
              </a:lnSpc>
              <a:spcBef>
                <a:spcPts val="375"/>
              </a:spcBef>
              <a:spcAft>
                <a:spcPts val="0"/>
              </a:spcAft>
              <a:buClr>
                <a:schemeClr val="dk1"/>
              </a:buClr>
              <a:buSzPts val="2000"/>
              <a:buChar char="•"/>
              <a:defRPr sz="1500"/>
            </a:lvl5pPr>
            <a:lvl6pPr marL="2057400" lvl="5" indent="-266700" algn="l">
              <a:lnSpc>
                <a:spcPct val="90000"/>
              </a:lnSpc>
              <a:spcBef>
                <a:spcPts val="375"/>
              </a:spcBef>
              <a:spcAft>
                <a:spcPts val="0"/>
              </a:spcAft>
              <a:buClr>
                <a:schemeClr val="dk1"/>
              </a:buClr>
              <a:buSzPts val="2000"/>
              <a:buChar char="•"/>
              <a:defRPr sz="1500"/>
            </a:lvl6pPr>
            <a:lvl7pPr marL="2400300" lvl="6" indent="-266700" algn="l">
              <a:lnSpc>
                <a:spcPct val="90000"/>
              </a:lnSpc>
              <a:spcBef>
                <a:spcPts val="375"/>
              </a:spcBef>
              <a:spcAft>
                <a:spcPts val="0"/>
              </a:spcAft>
              <a:buClr>
                <a:schemeClr val="dk1"/>
              </a:buClr>
              <a:buSzPts val="2000"/>
              <a:buChar char="•"/>
              <a:defRPr sz="1500"/>
            </a:lvl7pPr>
            <a:lvl8pPr marL="2743200" lvl="7" indent="-266700" algn="l">
              <a:lnSpc>
                <a:spcPct val="90000"/>
              </a:lnSpc>
              <a:spcBef>
                <a:spcPts val="375"/>
              </a:spcBef>
              <a:spcAft>
                <a:spcPts val="0"/>
              </a:spcAft>
              <a:buClr>
                <a:schemeClr val="dk1"/>
              </a:buClr>
              <a:buSzPts val="2000"/>
              <a:buChar char="•"/>
              <a:defRPr sz="1500"/>
            </a:lvl8pPr>
            <a:lvl9pPr marL="3086100" lvl="8" indent="-266700" algn="l">
              <a:lnSpc>
                <a:spcPct val="90000"/>
              </a:lnSpc>
              <a:spcBef>
                <a:spcPts val="375"/>
              </a:spcBef>
              <a:spcAft>
                <a:spcPts val="0"/>
              </a:spcAft>
              <a:buClr>
                <a:schemeClr val="dk1"/>
              </a:buClr>
              <a:buSzPts val="2000"/>
              <a:buChar char="•"/>
              <a:defRPr sz="1500"/>
            </a:lvl9pPr>
          </a:lstStyle>
          <a:p>
            <a:endParaRPr/>
          </a:p>
        </p:txBody>
      </p:sp>
      <p:sp>
        <p:nvSpPr>
          <p:cNvPr id="61" name="Google Shape;61;p11"/>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2" name="Google Shape;62;p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9716347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12"/>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2"/>
          <p:cNvSpPr>
            <a:spLocks noGrp="1"/>
          </p:cNvSpPr>
          <p:nvPr>
            <p:ph type="pic" idx="2"/>
          </p:nvPr>
        </p:nvSpPr>
        <p:spPr>
          <a:xfrm>
            <a:off x="3887391" y="740569"/>
            <a:ext cx="4629150" cy="3655219"/>
          </a:xfrm>
          <a:prstGeom prst="rect">
            <a:avLst/>
          </a:prstGeom>
          <a:noFill/>
          <a:ln>
            <a:noFill/>
          </a:ln>
        </p:spPr>
      </p:sp>
      <p:sp>
        <p:nvSpPr>
          <p:cNvPr id="68" name="Google Shape;68;p12"/>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342900" lvl="0" indent="-171450" algn="l">
              <a:lnSpc>
                <a:spcPct val="90000"/>
              </a:lnSpc>
              <a:spcBef>
                <a:spcPts val="750"/>
              </a:spcBef>
              <a:spcAft>
                <a:spcPts val="0"/>
              </a:spcAft>
              <a:buClr>
                <a:schemeClr val="dk1"/>
              </a:buClr>
              <a:buSzPts val="1600"/>
              <a:buNone/>
              <a:defRPr sz="1200"/>
            </a:lvl1pPr>
            <a:lvl2pPr marL="685800" lvl="1" indent="-171450" algn="l">
              <a:lnSpc>
                <a:spcPct val="90000"/>
              </a:lnSpc>
              <a:spcBef>
                <a:spcPts val="375"/>
              </a:spcBef>
              <a:spcAft>
                <a:spcPts val="0"/>
              </a:spcAft>
              <a:buClr>
                <a:schemeClr val="dk1"/>
              </a:buClr>
              <a:buSzPts val="1400"/>
              <a:buNone/>
              <a:defRPr sz="1050"/>
            </a:lvl2pPr>
            <a:lvl3pPr marL="1028700" lvl="2" indent="-171450" algn="l">
              <a:lnSpc>
                <a:spcPct val="90000"/>
              </a:lnSpc>
              <a:spcBef>
                <a:spcPts val="375"/>
              </a:spcBef>
              <a:spcAft>
                <a:spcPts val="0"/>
              </a:spcAft>
              <a:buClr>
                <a:schemeClr val="dk1"/>
              </a:buClr>
              <a:buSzPts val="1200"/>
              <a:buNone/>
              <a:defRPr sz="900"/>
            </a:lvl3pPr>
            <a:lvl4pPr marL="1371600" lvl="3" indent="-171450" algn="l">
              <a:lnSpc>
                <a:spcPct val="90000"/>
              </a:lnSpc>
              <a:spcBef>
                <a:spcPts val="375"/>
              </a:spcBef>
              <a:spcAft>
                <a:spcPts val="0"/>
              </a:spcAft>
              <a:buClr>
                <a:schemeClr val="dk1"/>
              </a:buClr>
              <a:buSzPts val="1000"/>
              <a:buNone/>
              <a:defRPr sz="750"/>
            </a:lvl4pPr>
            <a:lvl5pPr marL="1714500" lvl="4" indent="-171450" algn="l">
              <a:lnSpc>
                <a:spcPct val="90000"/>
              </a:lnSpc>
              <a:spcBef>
                <a:spcPts val="375"/>
              </a:spcBef>
              <a:spcAft>
                <a:spcPts val="0"/>
              </a:spcAft>
              <a:buClr>
                <a:schemeClr val="dk1"/>
              </a:buClr>
              <a:buSzPts val="1000"/>
              <a:buNone/>
              <a:defRPr sz="750"/>
            </a:lvl5pPr>
            <a:lvl6pPr marL="2057400" lvl="5" indent="-171450" algn="l">
              <a:lnSpc>
                <a:spcPct val="90000"/>
              </a:lnSpc>
              <a:spcBef>
                <a:spcPts val="375"/>
              </a:spcBef>
              <a:spcAft>
                <a:spcPts val="0"/>
              </a:spcAft>
              <a:buClr>
                <a:schemeClr val="dk1"/>
              </a:buClr>
              <a:buSzPts val="1000"/>
              <a:buNone/>
              <a:defRPr sz="750"/>
            </a:lvl6pPr>
            <a:lvl7pPr marL="2400300" lvl="6" indent="-171450" algn="l">
              <a:lnSpc>
                <a:spcPct val="90000"/>
              </a:lnSpc>
              <a:spcBef>
                <a:spcPts val="375"/>
              </a:spcBef>
              <a:spcAft>
                <a:spcPts val="0"/>
              </a:spcAft>
              <a:buClr>
                <a:schemeClr val="dk1"/>
              </a:buClr>
              <a:buSzPts val="1000"/>
              <a:buNone/>
              <a:defRPr sz="750"/>
            </a:lvl7pPr>
            <a:lvl8pPr marL="2743200" lvl="7" indent="-171450" algn="l">
              <a:lnSpc>
                <a:spcPct val="90000"/>
              </a:lnSpc>
              <a:spcBef>
                <a:spcPts val="375"/>
              </a:spcBef>
              <a:spcAft>
                <a:spcPts val="0"/>
              </a:spcAft>
              <a:buClr>
                <a:schemeClr val="dk1"/>
              </a:buClr>
              <a:buSzPts val="1000"/>
              <a:buNone/>
              <a:defRPr sz="750"/>
            </a:lvl8pPr>
            <a:lvl9pPr marL="3086100" lvl="8" indent="-171450" algn="l">
              <a:lnSpc>
                <a:spcPct val="90000"/>
              </a:lnSpc>
              <a:spcBef>
                <a:spcPts val="375"/>
              </a:spcBef>
              <a:spcAft>
                <a:spcPts val="0"/>
              </a:spcAft>
              <a:buClr>
                <a:schemeClr val="dk1"/>
              </a:buClr>
              <a:buSzPts val="1000"/>
              <a:buNone/>
              <a:defRPr sz="750"/>
            </a:lvl9pPr>
          </a:lstStyle>
          <a:p>
            <a:endParaRPr/>
          </a:p>
        </p:txBody>
      </p:sp>
      <p:sp>
        <p:nvSpPr>
          <p:cNvPr id="69" name="Google Shape;69;p1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745294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1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3"/>
          <p:cNvSpPr txBox="1">
            <a:spLocks noGrp="1"/>
          </p:cNvSpPr>
          <p:nvPr>
            <p:ph type="body" idx="1"/>
          </p:nvPr>
        </p:nvSpPr>
        <p:spPr>
          <a:xfrm rot="5400000">
            <a:off x="2940248" y="-942380"/>
            <a:ext cx="3263504" cy="7886700"/>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75" name="Google Shape;75;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779599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14"/>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4"/>
          <p:cNvSpPr txBox="1">
            <a:spLocks noGrp="1"/>
          </p:cNvSpPr>
          <p:nvPr>
            <p:ph type="body" idx="1"/>
          </p:nvPr>
        </p:nvSpPr>
        <p:spPr>
          <a:xfrm rot="5400000">
            <a:off x="1349573" y="-447080"/>
            <a:ext cx="4358879" cy="5800725"/>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81" name="Google Shape;81;p1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050484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7E6F055-6CFA-46A1-A07E-FCC80707285D}" type="datetimeFigureOut">
              <a:rPr lang="en-US" smtClean="0"/>
              <a:t>5/11/2022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35605362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E6F055-6CFA-46A1-A07E-FCC80707285D}" type="datetimeFigureOut">
              <a:rPr lang="en-US" smtClean="0"/>
              <a:t>5/11/2022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89096242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5750" y="1282304"/>
            <a:ext cx="8572500" cy="2139553"/>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285750" y="3442098"/>
            <a:ext cx="85725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E6F055-6CFA-46A1-A07E-FCC80707285D}" type="datetimeFigureOut">
              <a:rPr lang="en-US" smtClean="0"/>
              <a:t>5/11/2022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66593445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85750" y="1154906"/>
            <a:ext cx="4229100" cy="3552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154906"/>
            <a:ext cx="4229100" cy="3552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E6F055-6CFA-46A1-A07E-FCC80707285D}" type="datetimeFigureOut">
              <a:rPr lang="en-US" smtClean="0"/>
              <a:t>5/11/2022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302455789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5750" y="1152525"/>
            <a:ext cx="421243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5" name="Text Placeholder 4"/>
          <p:cNvSpPr>
            <a:spLocks noGrp="1"/>
          </p:cNvSpPr>
          <p:nvPr>
            <p:ph type="body" sz="quarter" idx="3"/>
          </p:nvPr>
        </p:nvSpPr>
        <p:spPr>
          <a:xfrm>
            <a:off x="4629150" y="1148954"/>
            <a:ext cx="422910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766887"/>
            <a:ext cx="4229100" cy="29384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2"/>
          <p:cNvSpPr>
            <a:spLocks noGrp="1"/>
          </p:cNvSpPr>
          <p:nvPr>
            <p:ph sz="half" idx="13"/>
          </p:nvPr>
        </p:nvSpPr>
        <p:spPr>
          <a:xfrm>
            <a:off x="285750" y="1766887"/>
            <a:ext cx="4212431" cy="29384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E6F055-6CFA-46A1-A07E-FCC80707285D}" type="datetimeFigureOut">
              <a:rPr lang="en-US" smtClean="0"/>
              <a:t>5/11/2022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EB2AC4-D42C-4C57-8C3A-797DAE4E58BF}" type="slidenum">
              <a:rPr lang="en-US" smtClean="0"/>
              <a:t>‹#›</a:t>
            </a:fld>
            <a:endParaRPr lang="en-US"/>
          </a:p>
        </p:txBody>
      </p:sp>
      <p:sp>
        <p:nvSpPr>
          <p:cNvPr id="10" name="Title 1"/>
          <p:cNvSpPr>
            <a:spLocks noGrp="1"/>
          </p:cNvSpPr>
          <p:nvPr>
            <p:ph type="title"/>
          </p:nvPr>
        </p:nvSpPr>
        <p:spPr>
          <a:xfrm>
            <a:off x="285750" y="59532"/>
            <a:ext cx="8572500" cy="994172"/>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5228672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E6F055-6CFA-46A1-A07E-FCC80707285D}" type="datetimeFigureOut">
              <a:rPr lang="en-US" smtClean="0"/>
              <a:t>5/11/2022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188713212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2.png"/><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3.jp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4.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4825" y="330450"/>
            <a:ext cx="74679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FF0000"/>
              </a:buClr>
              <a:buSzPts val="2800"/>
              <a:buNone/>
              <a:defRPr sz="2800">
                <a:solidFill>
                  <a:srgbClr val="FF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a:blip r:embed="rId5">
            <a:alphaModFix/>
          </a:blip>
          <a:stretch>
            <a:fillRect/>
          </a:stretch>
        </p:blipFill>
        <p:spPr>
          <a:xfrm>
            <a:off x="167550" y="156117"/>
            <a:ext cx="793475" cy="921350"/>
          </a:xfrm>
          <a:prstGeom prst="rect">
            <a:avLst/>
          </a:prstGeom>
          <a:noFill/>
          <a:ln>
            <a:noFill/>
          </a:ln>
        </p:spPr>
      </p:pic>
      <p:sp>
        <p:nvSpPr>
          <p:cNvPr id="10" name="Google Shape;10;p1"/>
          <p:cNvSpPr txBox="1"/>
          <p:nvPr/>
        </p:nvSpPr>
        <p:spPr>
          <a:xfrm>
            <a:off x="2533350" y="4706125"/>
            <a:ext cx="4077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dirty="0"/>
              <a:t>a</a:t>
            </a:r>
            <a:r>
              <a:rPr lang="en-GB" sz="800" dirty="0" smtClean="0"/>
              <a:t>dmiral </a:t>
            </a:r>
            <a:r>
              <a:rPr lang="en-GB" sz="800" dirty="0"/>
              <a:t>- </a:t>
            </a:r>
            <a:r>
              <a:rPr lang="en-GB" sz="800" dirty="0" err="1"/>
              <a:t>ADaM</a:t>
            </a:r>
            <a:r>
              <a:rPr lang="en-GB" sz="800" dirty="0"/>
              <a:t> in R Asset Library - an open source collaboration to create </a:t>
            </a:r>
            <a:r>
              <a:rPr lang="en-GB" sz="800" dirty="0" err="1"/>
              <a:t>ADaM</a:t>
            </a:r>
            <a:r>
              <a:rPr lang="en-GB" sz="800" dirty="0"/>
              <a:t> in R</a:t>
            </a:r>
            <a:endParaRPr sz="800"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103142"/>
            <a:ext cx="8572500" cy="63079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85750" y="835138"/>
            <a:ext cx="8572500" cy="389878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85750" y="4838700"/>
            <a:ext cx="2057400" cy="273844"/>
          </a:xfrm>
          <a:prstGeom prst="rect">
            <a:avLst/>
          </a:prstGeom>
        </p:spPr>
        <p:txBody>
          <a:bodyPr vert="horz" lIns="91440" tIns="45720" rIns="91440" bIns="45720" rtlCol="0" anchor="t" anchorCtr="0"/>
          <a:lstStyle>
            <a:lvl1pPr algn="l">
              <a:defRPr sz="900">
                <a:solidFill>
                  <a:schemeClr val="tx1">
                    <a:tint val="75000"/>
                  </a:schemeClr>
                </a:solidFill>
              </a:defRPr>
            </a:lvl1pPr>
          </a:lstStyle>
          <a:p>
            <a:fld id="{87E6F055-6CFA-46A1-A07E-FCC80707285D}" type="datetimeFigureOut">
              <a:rPr lang="en-US" smtClean="0"/>
              <a:t>5/11/2022</a:t>
            </a:fld>
            <a:endParaRPr lang="en-US" dirty="0"/>
          </a:p>
        </p:txBody>
      </p:sp>
      <p:sp>
        <p:nvSpPr>
          <p:cNvPr id="5" name="Footer Placeholder 4"/>
          <p:cNvSpPr>
            <a:spLocks noGrp="1"/>
          </p:cNvSpPr>
          <p:nvPr>
            <p:ph type="ftr" sz="quarter" idx="3"/>
          </p:nvPr>
        </p:nvSpPr>
        <p:spPr>
          <a:xfrm>
            <a:off x="2400300" y="4838700"/>
            <a:ext cx="4343400" cy="273844"/>
          </a:xfrm>
          <a:prstGeom prst="rect">
            <a:avLst/>
          </a:prstGeom>
        </p:spPr>
        <p:txBody>
          <a:bodyPr vert="horz" lIns="91440" tIns="45720" rIns="91440" bIns="45720" rtlCol="0" anchor="t" anchorCtr="0"/>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493919" y="4838700"/>
            <a:ext cx="364331" cy="304800"/>
          </a:xfrm>
          <a:prstGeom prst="rect">
            <a:avLst/>
          </a:prstGeom>
          <a:solidFill>
            <a:schemeClr val="tx1">
              <a:tint val="75000"/>
            </a:schemeClr>
          </a:solidFill>
        </p:spPr>
        <p:txBody>
          <a:bodyPr vert="horz" lIns="0" tIns="45720" rIns="0" bIns="45720" rtlCol="0" anchor="t" anchorCtr="0">
            <a:normAutofit/>
          </a:bodyPr>
          <a:lstStyle>
            <a:lvl1pPr algn="ctr">
              <a:defRPr sz="900">
                <a:solidFill>
                  <a:schemeClr val="bg1"/>
                </a:solidFill>
              </a:defRPr>
            </a:lvl1pPr>
          </a:lstStyle>
          <a:p>
            <a:fld id="{36EB2AC4-D42C-4C57-8C3A-797DAE4E58BF}" type="slidenum">
              <a:rPr lang="en-US" smtClean="0"/>
              <a:pPr/>
              <a:t>‹#›</a:t>
            </a:fld>
            <a:endParaRPr lang="en-US" dirty="0"/>
          </a:p>
        </p:txBody>
      </p:sp>
    </p:spTree>
    <p:extLst>
      <p:ext uri="{BB962C8B-B14F-4D97-AF65-F5344CB8AC3E}">
        <p14:creationId xmlns:p14="http://schemas.microsoft.com/office/powerpoint/2010/main" val="235609801"/>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60">
          <p15:clr>
            <a:srgbClr val="F26B43"/>
          </p15:clr>
        </p15:guide>
        <p15:guide id="2" pos="6720">
          <p15:clr>
            <a:srgbClr val="F26B43"/>
          </p15:clr>
        </p15:guide>
        <p15:guide id="3" pos="1191">
          <p15:clr>
            <a:srgbClr val="F26B43"/>
          </p15:clr>
        </p15:guide>
        <p15:guide id="4" pos="64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2B47C13-5939-48B6-BFC7-CCE9FADD2AB6}" type="datetimeFigureOut">
              <a:rPr lang="en-GB" smtClean="0"/>
              <a:t>11/05/2022</a:t>
            </a:fld>
            <a:endParaRPr lang="en-GB"/>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03A0348-FB1C-4698-88CD-79D4AEE30934}" type="slidenum">
              <a:rPr lang="en-GB" smtClean="0"/>
              <a:t>‹#›</a:t>
            </a:fld>
            <a:endParaRPr lang="en-GB"/>
          </a:p>
        </p:txBody>
      </p:sp>
    </p:spTree>
    <p:extLst>
      <p:ext uri="{BB962C8B-B14F-4D97-AF65-F5344CB8AC3E}">
        <p14:creationId xmlns:p14="http://schemas.microsoft.com/office/powerpoint/2010/main" val="420046730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3" name="Google Shape;13;p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4" name="Google Shape;14;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728182180"/>
      </p:ext>
    </p:extLst>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hyperlink" Target="https://roche-gsk.github.io/admiral/index.html"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oche-GSK/admiral.phuse.workshop"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hyperlink" Target="https://rstudio.cloud/spaces/185878/projects"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roche-gsk.github.io/admiral/index.htm"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mailto:michael.s.rimler@gsk.com" TargetMode="External"/><Relationship Id="rId5" Type="http://schemas.openxmlformats.org/officeDocument/2006/relationships/hyperlink" Target="mailto:ross.farrugia@roche.com" TargetMode="External"/><Relationship Id="rId4" Type="http://schemas.openxmlformats.org/officeDocument/2006/relationships/hyperlink" Target="https://github.com/Roche-GSK/admiral/"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3" Type="http://schemas.openxmlformats.org/officeDocument/2006/relationships/image" Target="../media/image26.png"/><Relationship Id="rId18" Type="http://schemas.openxmlformats.org/officeDocument/2006/relationships/image" Target="../media/image30.png"/><Relationship Id="rId26" Type="http://schemas.openxmlformats.org/officeDocument/2006/relationships/image" Target="../media/image37.png"/><Relationship Id="rId3" Type="http://schemas.openxmlformats.org/officeDocument/2006/relationships/image" Target="../media/image9.png"/><Relationship Id="rId21" Type="http://schemas.openxmlformats.org/officeDocument/2006/relationships/image" Target="../media/image32.png"/><Relationship Id="rId7" Type="http://schemas.openxmlformats.org/officeDocument/2006/relationships/image" Target="../media/image25.png"/><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media/image36.png"/><Relationship Id="rId2" Type="http://schemas.openxmlformats.org/officeDocument/2006/relationships/notesSlide" Target="../notesSlides/notesSlide26.xml"/><Relationship Id="rId16" Type="http://schemas.openxmlformats.org/officeDocument/2006/relationships/image" Target="../media/image29.png"/><Relationship Id="rId20" Type="http://schemas.openxmlformats.org/officeDocument/2006/relationships/image" Target="../media/image31.png"/><Relationship Id="rId1" Type="http://schemas.openxmlformats.org/officeDocument/2006/relationships/slideLayout" Target="../slideLayouts/slideLayout16.xml"/><Relationship Id="rId6" Type="http://schemas.openxmlformats.org/officeDocument/2006/relationships/image" Target="../media/image24.png"/><Relationship Id="rId24" Type="http://schemas.openxmlformats.org/officeDocument/2006/relationships/image" Target="../media/image35.png"/><Relationship Id="rId5" Type="http://schemas.openxmlformats.org/officeDocument/2006/relationships/image" Target="../media/image23.png"/><Relationship Id="rId15" Type="http://schemas.openxmlformats.org/officeDocument/2006/relationships/image" Target="../media/image28.png"/><Relationship Id="rId23" Type="http://schemas.openxmlformats.org/officeDocument/2006/relationships/image" Target="../media/image34.png"/><Relationship Id="rId19" Type="http://schemas.openxmlformats.org/officeDocument/2006/relationships/image" Target="NULL"/><Relationship Id="rId4" Type="http://schemas.openxmlformats.org/officeDocument/2006/relationships/image" Target="../media/image10.png"/><Relationship Id="rId14" Type="http://schemas.openxmlformats.org/officeDocument/2006/relationships/image" Target="../media/image27.png"/><Relationship Id="rId22"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
        <p:nvSpPr>
          <p:cNvPr id="88" name="Google Shape;88;p2"/>
          <p:cNvSpPr txBox="1"/>
          <p:nvPr/>
        </p:nvSpPr>
        <p:spPr>
          <a:xfrm>
            <a:off x="1330693" y="803710"/>
            <a:ext cx="6482615" cy="1454214"/>
          </a:xfrm>
          <a:prstGeom prst="rect">
            <a:avLst/>
          </a:prstGeom>
          <a:noFill/>
          <a:ln>
            <a:noFill/>
          </a:ln>
        </p:spPr>
        <p:txBody>
          <a:bodyPr spcFirstLastPara="1" wrap="square" lIns="68569" tIns="34275" rIns="68569" bIns="34275" anchor="t" anchorCtr="0">
            <a:spAutoFit/>
          </a:bodyPr>
          <a:lstStyle/>
          <a:p>
            <a:pPr defTabSz="685800"/>
            <a:r>
              <a:rPr lang="en-US" sz="3000" b="1" dirty="0">
                <a:solidFill>
                  <a:srgbClr val="FFFFFF"/>
                </a:solidFill>
                <a:latin typeface="Helvetica Neue"/>
                <a:ea typeface="Helvetica Neue"/>
                <a:cs typeface="Helvetica Neue"/>
                <a:sym typeface="Helvetica Neue"/>
              </a:rPr>
              <a:t>Hands-on Workshop:</a:t>
            </a:r>
            <a:br>
              <a:rPr lang="en-US" sz="3000" b="1" dirty="0">
                <a:solidFill>
                  <a:srgbClr val="FFFFFF"/>
                </a:solidFill>
                <a:latin typeface="Helvetica Neue"/>
                <a:ea typeface="Helvetica Neue"/>
                <a:cs typeface="Helvetica Neue"/>
                <a:sym typeface="Helvetica Neue"/>
              </a:rPr>
            </a:br>
            <a:r>
              <a:rPr lang="en-US" sz="3000" b="1" dirty="0">
                <a:solidFill>
                  <a:srgbClr val="FFFFFF"/>
                </a:solidFill>
                <a:latin typeface="Helvetica Neue"/>
                <a:ea typeface="Helvetica Neue"/>
                <a:cs typeface="Helvetica Neue"/>
                <a:sym typeface="Helvetica Neue"/>
              </a:rPr>
              <a:t>admiral - </a:t>
            </a:r>
            <a:r>
              <a:rPr lang="en-US" sz="3000" b="1" dirty="0" err="1">
                <a:solidFill>
                  <a:srgbClr val="FFFFFF"/>
                </a:solidFill>
                <a:latin typeface="Helvetica Neue"/>
                <a:ea typeface="Helvetica Neue"/>
                <a:cs typeface="Helvetica Neue"/>
                <a:sym typeface="Helvetica Neue"/>
              </a:rPr>
              <a:t>ADaM</a:t>
            </a:r>
            <a:r>
              <a:rPr lang="en-US" sz="3000" b="1" dirty="0">
                <a:solidFill>
                  <a:srgbClr val="FFFFFF"/>
                </a:solidFill>
                <a:latin typeface="Helvetica Neue"/>
                <a:ea typeface="Helvetica Neue"/>
                <a:cs typeface="Helvetica Neue"/>
                <a:sym typeface="Helvetica Neue"/>
              </a:rPr>
              <a:t> in R Asset Library  </a:t>
            </a:r>
            <a:br>
              <a:rPr lang="en-US" sz="3000" b="1" dirty="0">
                <a:solidFill>
                  <a:srgbClr val="FFFFFF"/>
                </a:solidFill>
                <a:latin typeface="Helvetica Neue"/>
                <a:ea typeface="Helvetica Neue"/>
                <a:cs typeface="Helvetica Neue"/>
                <a:sym typeface="Helvetica Neue"/>
              </a:rPr>
            </a:br>
            <a:r>
              <a:rPr lang="en-US" sz="3000" b="1" i="1" dirty="0">
                <a:solidFill>
                  <a:srgbClr val="FFFFFF"/>
                </a:solidFill>
                <a:latin typeface="Helvetica Neue"/>
                <a:ea typeface="Helvetica Neue"/>
                <a:cs typeface="Helvetica Neue"/>
                <a:sym typeface="Helvetica Neue"/>
              </a:rPr>
              <a:t>sponsored by Roche</a:t>
            </a:r>
            <a:endParaRPr sz="1050" i="1" dirty="0">
              <a:solidFill>
                <a:srgbClr val="FFFFFF"/>
              </a:solidFill>
            </a:endParaRPr>
          </a:p>
        </p:txBody>
      </p:sp>
      <p:sp>
        <p:nvSpPr>
          <p:cNvPr id="89" name="Google Shape;89;p2"/>
          <p:cNvSpPr txBox="1"/>
          <p:nvPr/>
        </p:nvSpPr>
        <p:spPr>
          <a:xfrm>
            <a:off x="1330693" y="3174102"/>
            <a:ext cx="6016038" cy="2654543"/>
          </a:xfrm>
          <a:prstGeom prst="rect">
            <a:avLst/>
          </a:prstGeom>
          <a:noFill/>
          <a:ln>
            <a:noFill/>
          </a:ln>
        </p:spPr>
        <p:txBody>
          <a:bodyPr spcFirstLastPara="1" wrap="square" lIns="68569" tIns="34275" rIns="68569" bIns="34275" anchor="t" anchorCtr="0">
            <a:spAutoFit/>
          </a:bodyPr>
          <a:lstStyle/>
          <a:p>
            <a:pPr defTabSz="685800" fontAlgn="base"/>
            <a:r>
              <a:rPr lang="en-GB" sz="2100" b="1" dirty="0">
                <a:solidFill>
                  <a:srgbClr val="FFFFFF"/>
                </a:solidFill>
                <a:latin typeface="Helvetica Neue"/>
                <a:ea typeface="Helvetica Neue" panose="02000503000000020004" pitchFamily="2" charset="0"/>
                <a:cs typeface="Helvetica Neue" panose="02000503000000020004" pitchFamily="2" charset="0"/>
              </a:rPr>
              <a:t>Michael Rimler</a:t>
            </a:r>
            <a:r>
              <a:rPr lang="en-GB" sz="2100" dirty="0">
                <a:solidFill>
                  <a:srgbClr val="FFFFFF"/>
                </a:solidFill>
                <a:latin typeface="Helvetica Neue"/>
                <a:ea typeface="Helvetica Neue" panose="02000503000000020004" pitchFamily="2" charset="0"/>
                <a:cs typeface="Helvetica Neue" panose="02000503000000020004" pitchFamily="2" charset="0"/>
              </a:rPr>
              <a:t>, </a:t>
            </a:r>
            <a:r>
              <a:rPr lang="en-GB" sz="2100" i="1" dirty="0">
                <a:solidFill>
                  <a:srgbClr val="FFFFFF"/>
                </a:solidFill>
                <a:latin typeface="Helvetica Neue"/>
                <a:ea typeface="Helvetica Neue" panose="02000503000000020004" pitchFamily="2" charset="0"/>
                <a:cs typeface="Helvetica Neue" panose="02000503000000020004" pitchFamily="2" charset="0"/>
              </a:rPr>
              <a:t>GSK, </a:t>
            </a:r>
            <a:endParaRPr lang="en-US" sz="1050">
              <a:solidFill>
                <a:srgbClr val="FFFFFF"/>
              </a:solidFill>
              <a:latin typeface="Helvetica Neue"/>
            </a:endParaRPr>
          </a:p>
          <a:p>
            <a:pPr defTabSz="685800"/>
            <a:r>
              <a:rPr lang="en-GB" sz="2100" b="1" dirty="0">
                <a:solidFill>
                  <a:srgbClr val="FFFFFF"/>
                </a:solidFill>
                <a:latin typeface="Helvetica Neue"/>
                <a:ea typeface="Helvetica Neue" panose="02000503000000020004" pitchFamily="2" charset="0"/>
                <a:cs typeface="Helvetica Neue" panose="02000503000000020004" pitchFamily="2" charset="0"/>
              </a:rPr>
              <a:t>Ross Farrugia</a:t>
            </a:r>
            <a:r>
              <a:rPr lang="en-GB" sz="2100" dirty="0">
                <a:solidFill>
                  <a:srgbClr val="FFFFFF"/>
                </a:solidFill>
                <a:latin typeface="Helvetica Neue"/>
                <a:ea typeface="Helvetica Neue" panose="02000503000000020004" pitchFamily="2" charset="0"/>
                <a:cs typeface="Helvetica Neue" panose="02000503000000020004" pitchFamily="2" charset="0"/>
              </a:rPr>
              <a:t>, </a:t>
            </a:r>
            <a:r>
              <a:rPr lang="en-GB" sz="2100" i="1" dirty="0">
                <a:solidFill>
                  <a:srgbClr val="FFFFFF"/>
                </a:solidFill>
                <a:latin typeface="Helvetica Neue"/>
                <a:ea typeface="Helvetica Neue" panose="02000503000000020004" pitchFamily="2" charset="0"/>
                <a:cs typeface="Helvetica Neue" panose="02000503000000020004" pitchFamily="2" charset="0"/>
              </a:rPr>
              <a:t>Roche</a:t>
            </a:r>
            <a:r>
              <a:rPr lang="it-IT" sz="2100" i="1" dirty="0">
                <a:solidFill>
                  <a:srgbClr val="FFFFFF"/>
                </a:solidFill>
                <a:latin typeface="Helvetica Neue"/>
                <a:ea typeface="Helvetica Neue" panose="02000503000000020004" pitchFamily="2" charset="0"/>
                <a:cs typeface="Helvetica Neue" panose="02000503000000020004" pitchFamily="2" charset="0"/>
              </a:rPr>
              <a:t> </a:t>
            </a:r>
            <a:r>
              <a:rPr lang="it-IT" sz="2100" dirty="0">
                <a:solidFill>
                  <a:srgbClr val="FFFFFF"/>
                </a:solidFill>
                <a:latin typeface="Helvetica Neue"/>
                <a:ea typeface="Helvetica Neue" panose="02000503000000020004" pitchFamily="2" charset="0"/>
                <a:cs typeface="Helvetica Neue" panose="02000503000000020004" pitchFamily="2" charset="0"/>
              </a:rPr>
              <a:t>&amp; </a:t>
            </a:r>
            <a:endParaRPr lang="en-GB" sz="1050">
              <a:solidFill>
                <a:srgbClr val="FFFFFF"/>
              </a:solidFill>
              <a:latin typeface="Helvetica Neue"/>
              <a:ea typeface="Helvetica Neue" panose="02000503000000020004" pitchFamily="2" charset="0"/>
            </a:endParaRPr>
          </a:p>
          <a:p>
            <a:pPr defTabSz="685800"/>
            <a:r>
              <a:rPr lang="en-GB" sz="2100" b="1" dirty="0">
                <a:solidFill>
                  <a:srgbClr val="FFFFFF"/>
                </a:solidFill>
                <a:latin typeface="Helvetica Neue"/>
                <a:ea typeface="Helvetica Neue" panose="02000503000000020004" pitchFamily="2" charset="0"/>
                <a:cs typeface="Helvetica Neue" panose="02000503000000020004" pitchFamily="2" charset="0"/>
              </a:rPr>
              <a:t>Mike Stackhouse</a:t>
            </a:r>
            <a:r>
              <a:rPr lang="en-GB" sz="2100" dirty="0">
                <a:solidFill>
                  <a:srgbClr val="FFFFFF"/>
                </a:solidFill>
                <a:latin typeface="Helvetica Neue"/>
                <a:ea typeface="Helvetica Neue" panose="02000503000000020004" pitchFamily="2" charset="0"/>
                <a:cs typeface="Helvetica Neue" panose="02000503000000020004" pitchFamily="2" charset="0"/>
              </a:rPr>
              <a:t>, </a:t>
            </a:r>
            <a:r>
              <a:rPr lang="en-GB" sz="2100" i="1" dirty="0" err="1">
                <a:solidFill>
                  <a:srgbClr val="FFFFFF"/>
                </a:solidFill>
                <a:latin typeface="Helvetica Neue"/>
                <a:ea typeface="Helvetica Neue" panose="02000503000000020004" pitchFamily="2" charset="0"/>
                <a:cs typeface="Helvetica Neue" panose="02000503000000020004" pitchFamily="2" charset="0"/>
              </a:rPr>
              <a:t>Atorus</a:t>
            </a:r>
            <a:r>
              <a:rPr lang="en-GB" sz="2100" i="1" dirty="0">
                <a:solidFill>
                  <a:srgbClr val="FFFFFF"/>
                </a:solidFill>
                <a:latin typeface="Helvetica Neue"/>
                <a:ea typeface="Helvetica Neue" panose="02000503000000020004" pitchFamily="2" charset="0"/>
                <a:cs typeface="Helvetica Neue" panose="02000503000000020004" pitchFamily="2" charset="0"/>
              </a:rPr>
              <a:t> Research</a:t>
            </a:r>
            <a:endParaRPr lang="en-GB" sz="1050">
              <a:solidFill>
                <a:srgbClr val="FFFFFF"/>
              </a:solidFill>
              <a:latin typeface="Helvetica Neue"/>
            </a:endParaRPr>
          </a:p>
          <a:p>
            <a:pPr defTabSz="685800" fontAlgn="base"/>
            <a:endParaRPr lang="it-IT" sz="21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a:p>
            <a:pPr defTabSz="685800" fontAlgn="base"/>
            <a:endParaRPr lang="en-GB" sz="21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a:p>
            <a:pPr defTabSz="685800" fontAlgn="base"/>
            <a:endParaRPr lang="en-GB" sz="21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a:p>
            <a:pPr defTabSz="685800" fontAlgn="base"/>
            <a:r>
              <a:rPr lang="en-GB" sz="21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
            </a:r>
            <a:br>
              <a:rPr lang="en-GB" sz="21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br>
            <a:endParaRPr lang="en-GB" sz="21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279939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e91821dc1e_0_8"/>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t>What’s in </a:t>
            </a:r>
            <a:r>
              <a:rPr lang="en-GB" dirty="0" smtClean="0"/>
              <a:t>it for </a:t>
            </a:r>
            <a:r>
              <a:rPr lang="en-GB" dirty="0"/>
              <a:t>you? </a:t>
            </a:r>
            <a:endParaRPr dirty="0"/>
          </a:p>
        </p:txBody>
      </p:sp>
      <p:sp>
        <p:nvSpPr>
          <p:cNvPr id="89" name="Google Shape;89;ge91821dc1e_0_8"/>
          <p:cNvSpPr txBox="1">
            <a:spLocks noGrp="1"/>
          </p:cNvSpPr>
          <p:nvPr>
            <p:ph type="body" idx="1"/>
          </p:nvPr>
        </p:nvSpPr>
        <p:spPr>
          <a:xfrm>
            <a:off x="311700" y="1303550"/>
            <a:ext cx="8520600" cy="34164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0"/>
              </a:spcAft>
              <a:buSzPct val="307692"/>
              <a:buNone/>
            </a:pPr>
            <a:endParaRPr dirty="0"/>
          </a:p>
          <a:p>
            <a:pPr marL="457200" lvl="0" indent="-303750" algn="l" rtl="0">
              <a:lnSpc>
                <a:spcPct val="100000"/>
              </a:lnSpc>
              <a:spcBef>
                <a:spcPts val="1000"/>
              </a:spcBef>
              <a:spcAft>
                <a:spcPts val="0"/>
              </a:spcAft>
              <a:buClr>
                <a:schemeClr val="dk1"/>
              </a:buClr>
              <a:buSzPct val="100000"/>
              <a:buChar char="●"/>
            </a:pPr>
            <a:r>
              <a:rPr lang="en-GB" sz="6400" b="1" dirty="0">
                <a:solidFill>
                  <a:schemeClr val="dk1"/>
                </a:solidFill>
              </a:rPr>
              <a:t>As a company:</a:t>
            </a:r>
            <a:r>
              <a:rPr lang="en-GB" sz="6400" dirty="0">
                <a:solidFill>
                  <a:schemeClr val="dk1"/>
                </a:solidFill>
              </a:rPr>
              <a:t> </a:t>
            </a:r>
            <a:r>
              <a:rPr lang="en-GB" sz="6400" b="1" dirty="0">
                <a:solidFill>
                  <a:srgbClr val="FF0000"/>
                </a:solidFill>
              </a:rPr>
              <a:t>harmonization</a:t>
            </a:r>
            <a:r>
              <a:rPr lang="en-GB" sz="6400" dirty="0">
                <a:solidFill>
                  <a:schemeClr val="dk1"/>
                </a:solidFill>
              </a:rPr>
              <a:t> </a:t>
            </a:r>
            <a:r>
              <a:rPr lang="en-GB" sz="6400" b="1" dirty="0" smtClean="0">
                <a:solidFill>
                  <a:srgbClr val="FF0000"/>
                </a:solidFill>
              </a:rPr>
              <a:t>&amp;</a:t>
            </a:r>
            <a:r>
              <a:rPr lang="en-GB" sz="6400" dirty="0" smtClean="0">
                <a:solidFill>
                  <a:schemeClr val="dk1"/>
                </a:solidFill>
              </a:rPr>
              <a:t> </a:t>
            </a:r>
            <a:r>
              <a:rPr lang="en-GB" sz="6400" b="1" dirty="0">
                <a:solidFill>
                  <a:srgbClr val="FF0000"/>
                </a:solidFill>
              </a:rPr>
              <a:t>robustness</a:t>
            </a:r>
            <a:endParaRPr sz="6400" b="1" dirty="0">
              <a:solidFill>
                <a:srgbClr val="FF0000"/>
              </a:solidFill>
            </a:endParaRPr>
          </a:p>
          <a:p>
            <a:pPr marL="914400" lvl="1" indent="-298543" algn="l" rtl="0">
              <a:lnSpc>
                <a:spcPct val="100000"/>
              </a:lnSpc>
              <a:spcBef>
                <a:spcPts val="1000"/>
              </a:spcBef>
              <a:spcAft>
                <a:spcPts val="0"/>
              </a:spcAft>
              <a:buClr>
                <a:schemeClr val="dk1"/>
              </a:buClr>
              <a:buSzPct val="100000"/>
              <a:buChar char="○"/>
            </a:pPr>
            <a:r>
              <a:rPr lang="en-GB" sz="4400" dirty="0">
                <a:solidFill>
                  <a:schemeClr val="dk1"/>
                </a:solidFill>
              </a:rPr>
              <a:t>A robust framework for R-based </a:t>
            </a:r>
            <a:r>
              <a:rPr lang="en-GB" sz="4400" dirty="0" err="1">
                <a:solidFill>
                  <a:schemeClr val="dk1"/>
                </a:solidFill>
              </a:rPr>
              <a:t>ADaM</a:t>
            </a:r>
            <a:r>
              <a:rPr lang="en-GB" sz="4400" dirty="0">
                <a:solidFill>
                  <a:schemeClr val="dk1"/>
                </a:solidFill>
              </a:rPr>
              <a:t> shared ready-to-use modules</a:t>
            </a:r>
            <a:endParaRPr sz="4400" dirty="0">
              <a:solidFill>
                <a:schemeClr val="dk1"/>
              </a:solidFill>
            </a:endParaRPr>
          </a:p>
          <a:p>
            <a:pPr marL="914400" lvl="1" indent="-298543" algn="l" rtl="0">
              <a:lnSpc>
                <a:spcPct val="100000"/>
              </a:lnSpc>
              <a:spcBef>
                <a:spcPts val="1000"/>
              </a:spcBef>
              <a:spcAft>
                <a:spcPts val="0"/>
              </a:spcAft>
              <a:buClr>
                <a:schemeClr val="dk1"/>
              </a:buClr>
              <a:buSzPct val="100000"/>
              <a:buChar char="○"/>
            </a:pPr>
            <a:r>
              <a:rPr lang="en-GB" sz="4400" dirty="0">
                <a:solidFill>
                  <a:schemeClr val="dk1"/>
                </a:solidFill>
              </a:rPr>
              <a:t>Imagine </a:t>
            </a:r>
            <a:r>
              <a:rPr lang="en-GB" sz="4400" dirty="0" err="1">
                <a:solidFill>
                  <a:schemeClr val="dk1"/>
                </a:solidFill>
              </a:rPr>
              <a:t>ADaM</a:t>
            </a:r>
            <a:r>
              <a:rPr lang="en-GB" sz="4400" dirty="0">
                <a:solidFill>
                  <a:schemeClr val="dk1"/>
                </a:solidFill>
              </a:rPr>
              <a:t> code becomes more transparent across the industry (QC, readable code, talent flow ..) </a:t>
            </a:r>
            <a:endParaRPr sz="4400" dirty="0">
              <a:solidFill>
                <a:schemeClr val="dk1"/>
              </a:solidFill>
            </a:endParaRPr>
          </a:p>
          <a:p>
            <a:pPr marL="457200" lvl="0" indent="-298906" algn="l" rtl="0">
              <a:lnSpc>
                <a:spcPct val="100000"/>
              </a:lnSpc>
              <a:spcBef>
                <a:spcPts val="1800"/>
              </a:spcBef>
              <a:spcAft>
                <a:spcPts val="0"/>
              </a:spcAft>
              <a:buClr>
                <a:schemeClr val="dk1"/>
              </a:buClr>
              <a:buSzPct val="100000"/>
              <a:buChar char="●"/>
            </a:pPr>
            <a:r>
              <a:rPr lang="en-GB" sz="6400" b="1" dirty="0">
                <a:solidFill>
                  <a:schemeClr val="dk1"/>
                </a:solidFill>
              </a:rPr>
              <a:t>As a Data Scientist:</a:t>
            </a:r>
            <a:r>
              <a:rPr lang="en-GB" sz="6400" dirty="0">
                <a:solidFill>
                  <a:schemeClr val="dk1"/>
                </a:solidFill>
              </a:rPr>
              <a:t> </a:t>
            </a:r>
            <a:r>
              <a:rPr lang="en-GB" sz="6400" b="1" dirty="0">
                <a:solidFill>
                  <a:srgbClr val="FF0000"/>
                </a:solidFill>
              </a:rPr>
              <a:t>contribute to something bigger</a:t>
            </a:r>
            <a:endParaRPr sz="6400" b="1" dirty="0">
              <a:solidFill>
                <a:srgbClr val="FF0000"/>
              </a:solidFill>
            </a:endParaRPr>
          </a:p>
          <a:p>
            <a:pPr marL="914400" lvl="1" indent="-298543" algn="l" rtl="0">
              <a:lnSpc>
                <a:spcPct val="100000"/>
              </a:lnSpc>
              <a:spcBef>
                <a:spcPts val="1000"/>
              </a:spcBef>
              <a:spcAft>
                <a:spcPts val="0"/>
              </a:spcAft>
              <a:buClr>
                <a:schemeClr val="dk1"/>
              </a:buClr>
              <a:buSzPct val="100000"/>
              <a:buChar char="○"/>
            </a:pPr>
            <a:r>
              <a:rPr lang="en-GB" sz="4400" dirty="0">
                <a:solidFill>
                  <a:schemeClr val="dk1"/>
                </a:solidFill>
              </a:rPr>
              <a:t>An option to make a name for yourself in the Pharma open-source community (i.e. an extension of just sharing a paper), and an avenue to collaborate with other like-minded people across the world</a:t>
            </a:r>
            <a:endParaRPr sz="4400" dirty="0">
              <a:solidFill>
                <a:schemeClr val="dk1"/>
              </a:solidFill>
            </a:endParaRPr>
          </a:p>
          <a:p>
            <a:pPr marL="914400" lvl="1" indent="-298543" algn="l" rtl="0">
              <a:lnSpc>
                <a:spcPct val="100000"/>
              </a:lnSpc>
              <a:spcBef>
                <a:spcPts val="1000"/>
              </a:spcBef>
              <a:spcAft>
                <a:spcPts val="0"/>
              </a:spcAft>
              <a:buClr>
                <a:schemeClr val="dk1"/>
              </a:buClr>
              <a:buSzPct val="100000"/>
              <a:buChar char="○"/>
            </a:pPr>
            <a:r>
              <a:rPr lang="en-GB" sz="4400" dirty="0">
                <a:solidFill>
                  <a:schemeClr val="dk1"/>
                </a:solidFill>
              </a:rPr>
              <a:t>Share, re-use and inheritance as a community instead of re-inventing the analysis for each study</a:t>
            </a:r>
            <a:endParaRPr sz="4400" dirty="0">
              <a:solidFill>
                <a:schemeClr val="dk1"/>
              </a:solidFill>
            </a:endParaRPr>
          </a:p>
          <a:p>
            <a:pPr marL="457200" lvl="0" indent="-298906" algn="l" rtl="0">
              <a:lnSpc>
                <a:spcPct val="100000"/>
              </a:lnSpc>
              <a:spcBef>
                <a:spcPts val="1800"/>
              </a:spcBef>
              <a:spcAft>
                <a:spcPts val="0"/>
              </a:spcAft>
              <a:buClr>
                <a:schemeClr val="dk1"/>
              </a:buClr>
              <a:buSzPct val="100000"/>
              <a:buChar char="●"/>
            </a:pPr>
            <a:r>
              <a:rPr lang="en-GB" sz="6400" b="1" dirty="0">
                <a:solidFill>
                  <a:schemeClr val="dk1"/>
                </a:solidFill>
              </a:rPr>
              <a:t>Patients &amp; Society:</a:t>
            </a:r>
            <a:r>
              <a:rPr lang="en-GB" sz="6400" dirty="0">
                <a:solidFill>
                  <a:schemeClr val="dk1"/>
                </a:solidFill>
              </a:rPr>
              <a:t> </a:t>
            </a:r>
            <a:r>
              <a:rPr lang="en-GB" sz="6400" b="1" dirty="0">
                <a:solidFill>
                  <a:srgbClr val="FF0000"/>
                </a:solidFill>
              </a:rPr>
              <a:t>concentrate on the right work</a:t>
            </a:r>
            <a:endParaRPr sz="6400" b="1" dirty="0">
              <a:solidFill>
                <a:srgbClr val="FF0000"/>
              </a:solidFill>
            </a:endParaRPr>
          </a:p>
          <a:p>
            <a:pPr marL="914400" lvl="1" indent="-298543" algn="l" rtl="0">
              <a:lnSpc>
                <a:spcPct val="100000"/>
              </a:lnSpc>
              <a:spcBef>
                <a:spcPts val="1000"/>
              </a:spcBef>
              <a:spcAft>
                <a:spcPts val="0"/>
              </a:spcAft>
              <a:buClr>
                <a:schemeClr val="dk1"/>
              </a:buClr>
              <a:buSzPct val="100000"/>
              <a:buChar char="○"/>
            </a:pPr>
            <a:r>
              <a:rPr lang="en-GB" sz="4400" dirty="0">
                <a:solidFill>
                  <a:schemeClr val="dk1"/>
                </a:solidFill>
              </a:rPr>
              <a:t>If we can collectively reduce the burden of </a:t>
            </a:r>
            <a:r>
              <a:rPr lang="en-GB" sz="4400" dirty="0" err="1">
                <a:solidFill>
                  <a:schemeClr val="dk1"/>
                </a:solidFill>
              </a:rPr>
              <a:t>ADaM</a:t>
            </a:r>
            <a:r>
              <a:rPr lang="en-GB" sz="4400" dirty="0">
                <a:solidFill>
                  <a:schemeClr val="dk1"/>
                </a:solidFill>
              </a:rPr>
              <a:t> across-industry, imagine the data scientist skills and resources this unleashes towards making more with the insights of our data, and the speed at which we’re able to bring treatments to patients</a:t>
            </a:r>
            <a:endParaRPr sz="4400" dirty="0">
              <a:solidFill>
                <a:schemeClr val="dk1"/>
              </a:solidFill>
            </a:endParaRPr>
          </a:p>
          <a:p>
            <a:pPr marL="0" lvl="0" indent="0" algn="l" rtl="0">
              <a:lnSpc>
                <a:spcPct val="100000"/>
              </a:lnSpc>
              <a:spcBef>
                <a:spcPts val="50"/>
              </a:spcBef>
              <a:spcAft>
                <a:spcPts val="0"/>
              </a:spcAft>
              <a:buClr>
                <a:schemeClr val="dk1"/>
              </a:buClr>
              <a:buSzPts val="275"/>
              <a:buFont typeface="Arial"/>
              <a:buNone/>
            </a:pPr>
            <a:endParaRPr sz="4400" dirty="0">
              <a:solidFill>
                <a:schemeClr val="dk1"/>
              </a:solidFill>
            </a:endParaRPr>
          </a:p>
          <a:p>
            <a:pPr marL="0" lvl="0" indent="0" algn="l" rtl="0">
              <a:lnSpc>
                <a:spcPct val="115000"/>
              </a:lnSpc>
              <a:spcBef>
                <a:spcPts val="0"/>
              </a:spcBef>
              <a:spcAft>
                <a:spcPts val="0"/>
              </a:spcAft>
              <a:buSzPct val="125873"/>
              <a:buNone/>
            </a:pPr>
            <a:endParaRPr sz="4400" dirty="0"/>
          </a:p>
          <a:p>
            <a:pPr marL="0" lvl="0" indent="0" algn="l" rtl="0">
              <a:lnSpc>
                <a:spcPct val="115000"/>
              </a:lnSpc>
              <a:spcBef>
                <a:spcPts val="0"/>
              </a:spcBef>
              <a:spcAft>
                <a:spcPts val="0"/>
              </a:spcAft>
              <a:buSzPct val="307692"/>
              <a:buNone/>
            </a:pPr>
            <a:endParaRPr dirty="0"/>
          </a:p>
        </p:txBody>
      </p:sp>
      <p:pic>
        <p:nvPicPr>
          <p:cNvPr id="2" name="Picture 1"/>
          <p:cNvPicPr>
            <a:picLocks noChangeAspect="1"/>
          </p:cNvPicPr>
          <p:nvPr/>
        </p:nvPicPr>
        <p:blipFill>
          <a:blip r:embed="rId3"/>
          <a:stretch>
            <a:fillRect/>
          </a:stretch>
        </p:blipFill>
        <p:spPr>
          <a:xfrm>
            <a:off x="6528907" y="159838"/>
            <a:ext cx="1762704" cy="1762704"/>
          </a:xfrm>
          <a:prstGeom prst="rect">
            <a:avLst/>
          </a:prstGeom>
        </p:spPr>
      </p:pic>
    </p:spTree>
    <p:extLst>
      <p:ext uri="{BB962C8B-B14F-4D97-AF65-F5344CB8AC3E}">
        <p14:creationId xmlns:p14="http://schemas.microsoft.com/office/powerpoint/2010/main" val="20645754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smtClean="0"/>
              <a:t>How we see industry collaboration working?</a:t>
            </a:r>
            <a:endParaRPr dirty="0"/>
          </a:p>
        </p:txBody>
      </p:sp>
      <p:sp>
        <p:nvSpPr>
          <p:cNvPr id="112" name="Google Shape;112;p2"/>
          <p:cNvSpPr txBox="1">
            <a:spLocks noGrp="1"/>
          </p:cNvSpPr>
          <p:nvPr>
            <p:ph type="body" idx="1"/>
          </p:nvPr>
        </p:nvSpPr>
        <p:spPr>
          <a:xfrm>
            <a:off x="2180519" y="4116670"/>
            <a:ext cx="4000500" cy="560422"/>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0"/>
              </a:spcAft>
              <a:buSzPts val="1800"/>
              <a:buNone/>
            </a:pPr>
            <a:r>
              <a:rPr lang="en-GB"/>
              <a:t>ADaM Dataset Requirements</a:t>
            </a:r>
            <a:endParaRPr/>
          </a:p>
        </p:txBody>
      </p:sp>
      <p:grpSp>
        <p:nvGrpSpPr>
          <p:cNvPr id="113" name="Google Shape;113;p2"/>
          <p:cNvGrpSpPr/>
          <p:nvPr/>
        </p:nvGrpSpPr>
        <p:grpSpPr>
          <a:xfrm>
            <a:off x="619168" y="4043869"/>
            <a:ext cx="7124916" cy="307736"/>
            <a:chOff x="619168" y="4043869"/>
            <a:chExt cx="7124916" cy="307736"/>
          </a:xfrm>
        </p:grpSpPr>
        <p:cxnSp>
          <p:nvCxnSpPr>
            <p:cNvPr id="114" name="Google Shape;114;p2"/>
            <p:cNvCxnSpPr/>
            <p:nvPr/>
          </p:nvCxnSpPr>
          <p:spPr>
            <a:xfrm>
              <a:off x="635655" y="4043869"/>
              <a:ext cx="7090229" cy="0"/>
            </a:xfrm>
            <a:prstGeom prst="straightConnector1">
              <a:avLst/>
            </a:prstGeom>
            <a:noFill/>
            <a:ln w="9525" cap="flat" cmpd="sng">
              <a:solidFill>
                <a:srgbClr val="3B7FF2"/>
              </a:solidFill>
              <a:prstDash val="solid"/>
              <a:round/>
              <a:headEnd type="triangle" w="med" len="med"/>
              <a:tailEnd type="triangle" w="med" len="med"/>
            </a:ln>
          </p:spPr>
        </p:cxnSp>
        <p:sp>
          <p:nvSpPr>
            <p:cNvPr id="115" name="Google Shape;115;p2"/>
            <p:cNvSpPr txBox="1"/>
            <p:nvPr/>
          </p:nvSpPr>
          <p:spPr>
            <a:xfrm>
              <a:off x="6787524" y="4043869"/>
              <a:ext cx="956560" cy="30773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GB" sz="1400" b="0" i="0" u="none" strike="noStrike" cap="none">
                  <a:solidFill>
                    <a:schemeClr val="dk2"/>
                  </a:solidFill>
                  <a:latin typeface="Arial"/>
                  <a:ea typeface="Arial"/>
                  <a:cs typeface="Arial"/>
                  <a:sym typeface="Arial"/>
                </a:rPr>
                <a:t>bespoke</a:t>
              </a:r>
              <a:endParaRPr sz="1600" b="0" i="0" u="none" strike="noStrike" cap="none">
                <a:solidFill>
                  <a:srgbClr val="000000"/>
                </a:solidFill>
                <a:latin typeface="Arial"/>
                <a:ea typeface="Arial"/>
                <a:cs typeface="Arial"/>
                <a:sym typeface="Arial"/>
              </a:endParaRPr>
            </a:p>
          </p:txBody>
        </p:sp>
        <p:sp>
          <p:nvSpPr>
            <p:cNvPr id="116" name="Google Shape;116;p2"/>
            <p:cNvSpPr txBox="1"/>
            <p:nvPr/>
          </p:nvSpPr>
          <p:spPr>
            <a:xfrm>
              <a:off x="619168" y="4043869"/>
              <a:ext cx="956554"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chemeClr val="dk2"/>
                  </a:solidFill>
                  <a:latin typeface="Arial"/>
                  <a:ea typeface="Arial"/>
                  <a:cs typeface="Arial"/>
                  <a:sym typeface="Arial"/>
                </a:rPr>
                <a:t>common</a:t>
              </a:r>
              <a:endParaRPr sz="1600" b="0" i="0" u="none" strike="noStrike" cap="none">
                <a:solidFill>
                  <a:srgbClr val="000000"/>
                </a:solidFill>
                <a:latin typeface="Arial"/>
                <a:ea typeface="Arial"/>
                <a:cs typeface="Arial"/>
                <a:sym typeface="Arial"/>
              </a:endParaRPr>
            </a:p>
          </p:txBody>
        </p:sp>
      </p:grpSp>
      <p:grpSp>
        <p:nvGrpSpPr>
          <p:cNvPr id="117" name="Google Shape;117;p2"/>
          <p:cNvGrpSpPr/>
          <p:nvPr/>
        </p:nvGrpSpPr>
        <p:grpSpPr>
          <a:xfrm>
            <a:off x="635655" y="2007325"/>
            <a:ext cx="8109108" cy="548640"/>
            <a:chOff x="635655" y="2007325"/>
            <a:chExt cx="8109108" cy="548640"/>
          </a:xfrm>
        </p:grpSpPr>
        <p:sp>
          <p:nvSpPr>
            <p:cNvPr id="118" name="Google Shape;118;p2"/>
            <p:cNvSpPr/>
            <p:nvPr/>
          </p:nvSpPr>
          <p:spPr>
            <a:xfrm>
              <a:off x="635655" y="2062438"/>
              <a:ext cx="7090229" cy="479015"/>
            </a:xfrm>
            <a:prstGeom prst="rect">
              <a:avLst/>
            </a:prstGeom>
            <a:gradFill>
              <a:gsLst>
                <a:gs pos="0">
                  <a:schemeClr val="lt1"/>
                </a:gs>
                <a:gs pos="57000">
                  <a:srgbClr val="2DAFFF"/>
                </a:gs>
                <a:gs pos="100000">
                  <a:srgbClr val="348ECB"/>
                </a:gs>
              </a:gsLst>
              <a:lin ang="0" scaled="0"/>
            </a:gra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9" name="Google Shape;119;p2"/>
            <p:cNvPicPr preferRelativeResize="0"/>
            <p:nvPr/>
          </p:nvPicPr>
          <p:blipFill rotWithShape="1">
            <a:blip r:embed="rId3">
              <a:alphaModFix/>
            </a:blip>
            <a:srcRect/>
            <a:stretch/>
          </p:blipFill>
          <p:spPr>
            <a:xfrm>
              <a:off x="7859314" y="2057519"/>
              <a:ext cx="885449" cy="479014"/>
            </a:xfrm>
            <a:prstGeom prst="rect">
              <a:avLst/>
            </a:prstGeom>
            <a:noFill/>
            <a:ln>
              <a:noFill/>
            </a:ln>
          </p:spPr>
        </p:pic>
        <p:sp>
          <p:nvSpPr>
            <p:cNvPr id="120" name="Google Shape;120;p2"/>
            <p:cNvSpPr/>
            <p:nvPr/>
          </p:nvSpPr>
          <p:spPr>
            <a:xfrm>
              <a:off x="5958118" y="2057517"/>
              <a:ext cx="1754250" cy="479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err="1">
                  <a:solidFill>
                    <a:schemeClr val="lt1"/>
                  </a:solidFill>
                  <a:latin typeface="Arial"/>
                  <a:ea typeface="Arial"/>
                  <a:cs typeface="Arial"/>
                  <a:sym typeface="Arial"/>
                </a:rPr>
                <a:t>admiral.roche</a:t>
              </a:r>
              <a:endParaRPr sz="1400" b="0" i="0" u="none" strike="noStrike" cap="none" dirty="0">
                <a:solidFill>
                  <a:schemeClr val="lt1"/>
                </a:solidFill>
                <a:latin typeface="Arial"/>
                <a:ea typeface="Arial"/>
                <a:cs typeface="Arial"/>
                <a:sym typeface="Arial"/>
              </a:endParaRPr>
            </a:p>
          </p:txBody>
        </p:sp>
        <p:cxnSp>
          <p:nvCxnSpPr>
            <p:cNvPr id="122" name="Google Shape;122;p2"/>
            <p:cNvCxnSpPr/>
            <p:nvPr/>
          </p:nvCxnSpPr>
          <p:spPr>
            <a:xfrm>
              <a:off x="5958118" y="2007325"/>
              <a:ext cx="0" cy="54864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254"/>
                </a:srgbClr>
              </a:outerShdw>
            </a:effectLst>
          </p:spPr>
        </p:cxnSp>
        <p:grpSp>
          <p:nvGrpSpPr>
            <p:cNvPr id="124" name="Google Shape;124;p2"/>
            <p:cNvGrpSpPr/>
            <p:nvPr/>
          </p:nvGrpSpPr>
          <p:grpSpPr>
            <a:xfrm>
              <a:off x="1362223" y="2140296"/>
              <a:ext cx="939190" cy="334781"/>
              <a:chOff x="2465998" y="2411567"/>
              <a:chExt cx="939190" cy="334781"/>
            </a:xfrm>
          </p:grpSpPr>
          <p:sp>
            <p:nvSpPr>
              <p:cNvPr id="125" name="Google Shape;125;p2"/>
              <p:cNvSpPr/>
              <p:nvPr/>
            </p:nvSpPr>
            <p:spPr>
              <a:xfrm>
                <a:off x="2465998" y="2411567"/>
                <a:ext cx="939190" cy="334781"/>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GB" sz="1800" b="0" i="0" u="none" strike="noStrike" cap="none">
                    <a:solidFill>
                      <a:schemeClr val="dk1"/>
                    </a:solidFill>
                    <a:latin typeface="Arial"/>
                    <a:ea typeface="Arial"/>
                    <a:cs typeface="Arial"/>
                    <a:sym typeface="Arial"/>
                  </a:rPr>
                  <a:t>core</a:t>
                </a:r>
                <a:endParaRPr sz="1400" b="0" i="0" u="none" strike="noStrike" cap="none">
                  <a:solidFill>
                    <a:srgbClr val="000000"/>
                  </a:solidFill>
                  <a:latin typeface="Arial"/>
                  <a:ea typeface="Arial"/>
                  <a:cs typeface="Arial"/>
                  <a:sym typeface="Arial"/>
                </a:endParaRPr>
              </a:p>
            </p:txBody>
          </p:sp>
          <p:pic>
            <p:nvPicPr>
              <p:cNvPr id="126" name="Google Shape;126;p2" descr="A picture containing text, clipart&#10;&#10;Description automatically generated"/>
              <p:cNvPicPr preferRelativeResize="0"/>
              <p:nvPr/>
            </p:nvPicPr>
            <p:blipFill rotWithShape="1">
              <a:blip r:embed="rId4">
                <a:alphaModFix/>
              </a:blip>
              <a:srcRect/>
              <a:stretch/>
            </p:blipFill>
            <p:spPr>
              <a:xfrm>
                <a:off x="2547883" y="2438101"/>
                <a:ext cx="248960" cy="290953"/>
              </a:xfrm>
              <a:prstGeom prst="rect">
                <a:avLst/>
              </a:prstGeom>
              <a:noFill/>
              <a:ln>
                <a:noFill/>
              </a:ln>
            </p:spPr>
          </p:pic>
        </p:grpSp>
      </p:grpSp>
      <p:grpSp>
        <p:nvGrpSpPr>
          <p:cNvPr id="127" name="Google Shape;127;p2"/>
          <p:cNvGrpSpPr/>
          <p:nvPr/>
        </p:nvGrpSpPr>
        <p:grpSpPr>
          <a:xfrm>
            <a:off x="643275" y="2541881"/>
            <a:ext cx="8137043" cy="822960"/>
            <a:chOff x="643275" y="2541881"/>
            <a:chExt cx="8137043" cy="822960"/>
          </a:xfrm>
        </p:grpSpPr>
        <p:sp>
          <p:nvSpPr>
            <p:cNvPr id="128" name="Google Shape;128;p2"/>
            <p:cNvSpPr/>
            <p:nvPr/>
          </p:nvSpPr>
          <p:spPr>
            <a:xfrm>
              <a:off x="643275" y="2713699"/>
              <a:ext cx="7090229" cy="479015"/>
            </a:xfrm>
            <a:prstGeom prst="rect">
              <a:avLst/>
            </a:prstGeom>
            <a:gradFill>
              <a:gsLst>
                <a:gs pos="0">
                  <a:schemeClr val="lt1"/>
                </a:gs>
                <a:gs pos="57000">
                  <a:srgbClr val="FF9405"/>
                </a:gs>
                <a:gs pos="100000">
                  <a:srgbClr val="FC5B08"/>
                </a:gs>
              </a:gsLst>
              <a:lin ang="0" scaled="0"/>
            </a:gra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9" name="Google Shape;129;p2" descr="Logo&#10;&#10;Description automatically generated"/>
            <p:cNvPicPr preferRelativeResize="0"/>
            <p:nvPr/>
          </p:nvPicPr>
          <p:blipFill rotWithShape="1">
            <a:blip r:embed="rId5">
              <a:alphaModFix/>
            </a:blip>
            <a:srcRect/>
            <a:stretch/>
          </p:blipFill>
          <p:spPr>
            <a:xfrm>
              <a:off x="7823758" y="2541881"/>
              <a:ext cx="956560" cy="822960"/>
            </a:xfrm>
            <a:prstGeom prst="rect">
              <a:avLst/>
            </a:prstGeom>
            <a:noFill/>
            <a:ln>
              <a:noFill/>
            </a:ln>
          </p:spPr>
        </p:pic>
        <p:sp>
          <p:nvSpPr>
            <p:cNvPr id="130" name="Google Shape;130;p2"/>
            <p:cNvSpPr/>
            <p:nvPr/>
          </p:nvSpPr>
          <p:spPr>
            <a:xfrm>
              <a:off x="5958118" y="2721376"/>
              <a:ext cx="1754250" cy="4713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err="1">
                  <a:solidFill>
                    <a:schemeClr val="lt1"/>
                  </a:solidFill>
                  <a:latin typeface="Arial"/>
                  <a:ea typeface="Arial"/>
                  <a:cs typeface="Arial"/>
                  <a:sym typeface="Arial"/>
                </a:rPr>
                <a:t>admiral.gsk</a:t>
              </a:r>
              <a:endParaRPr sz="1400" b="0" i="0" u="none" strike="noStrike" cap="none" dirty="0">
                <a:solidFill>
                  <a:schemeClr val="lt1"/>
                </a:solidFill>
                <a:latin typeface="Arial"/>
                <a:ea typeface="Arial"/>
                <a:cs typeface="Arial"/>
                <a:sym typeface="Arial"/>
              </a:endParaRPr>
            </a:p>
          </p:txBody>
        </p:sp>
        <p:cxnSp>
          <p:nvCxnSpPr>
            <p:cNvPr id="132" name="Google Shape;132;p2"/>
            <p:cNvCxnSpPr/>
            <p:nvPr/>
          </p:nvCxnSpPr>
          <p:spPr>
            <a:xfrm>
              <a:off x="5958118" y="2651656"/>
              <a:ext cx="0" cy="548640"/>
            </a:xfrm>
            <a:prstGeom prst="straightConnector1">
              <a:avLst/>
            </a:prstGeom>
            <a:noFill/>
            <a:ln w="25400" cap="flat" cmpd="sng">
              <a:solidFill>
                <a:schemeClr val="accent4"/>
              </a:solidFill>
              <a:prstDash val="solid"/>
              <a:round/>
              <a:headEnd type="none" w="sm" len="sm"/>
              <a:tailEnd type="none" w="sm" len="sm"/>
            </a:ln>
            <a:effectLst>
              <a:outerShdw blurRad="40000" dist="20000" dir="5400000" rotWithShape="0">
                <a:srgbClr val="000000">
                  <a:alpha val="37254"/>
                </a:srgbClr>
              </a:outerShdw>
            </a:effectLst>
          </p:spPr>
        </p:cxnSp>
        <p:grpSp>
          <p:nvGrpSpPr>
            <p:cNvPr id="134" name="Google Shape;134;p2"/>
            <p:cNvGrpSpPr/>
            <p:nvPr/>
          </p:nvGrpSpPr>
          <p:grpSpPr>
            <a:xfrm>
              <a:off x="1362223" y="2791175"/>
              <a:ext cx="939190" cy="334781"/>
              <a:chOff x="2465998" y="2411567"/>
              <a:chExt cx="939190" cy="334781"/>
            </a:xfrm>
          </p:grpSpPr>
          <p:sp>
            <p:nvSpPr>
              <p:cNvPr id="135" name="Google Shape;135;p2"/>
              <p:cNvSpPr/>
              <p:nvPr/>
            </p:nvSpPr>
            <p:spPr>
              <a:xfrm>
                <a:off x="2465998" y="2411567"/>
                <a:ext cx="939190" cy="334781"/>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GB" sz="1800" b="0" i="0" u="none" strike="noStrike" cap="none">
                    <a:solidFill>
                      <a:schemeClr val="dk1"/>
                    </a:solidFill>
                    <a:latin typeface="Arial"/>
                    <a:ea typeface="Arial"/>
                    <a:cs typeface="Arial"/>
                    <a:sym typeface="Arial"/>
                  </a:rPr>
                  <a:t>core</a:t>
                </a:r>
                <a:endParaRPr sz="1400" b="0" i="0" u="none" strike="noStrike" cap="none">
                  <a:solidFill>
                    <a:srgbClr val="000000"/>
                  </a:solidFill>
                  <a:latin typeface="Arial"/>
                  <a:ea typeface="Arial"/>
                  <a:cs typeface="Arial"/>
                  <a:sym typeface="Arial"/>
                </a:endParaRPr>
              </a:p>
            </p:txBody>
          </p:sp>
          <p:pic>
            <p:nvPicPr>
              <p:cNvPr id="136" name="Google Shape;136;p2" descr="A picture containing text, clipart&#10;&#10;Description automatically generated"/>
              <p:cNvPicPr preferRelativeResize="0"/>
              <p:nvPr/>
            </p:nvPicPr>
            <p:blipFill rotWithShape="1">
              <a:blip r:embed="rId4">
                <a:alphaModFix/>
              </a:blip>
              <a:srcRect/>
              <a:stretch/>
            </p:blipFill>
            <p:spPr>
              <a:xfrm>
                <a:off x="2547883" y="2438101"/>
                <a:ext cx="248960" cy="290953"/>
              </a:xfrm>
              <a:prstGeom prst="rect">
                <a:avLst/>
              </a:prstGeom>
              <a:noFill/>
              <a:ln>
                <a:noFill/>
              </a:ln>
            </p:spPr>
          </p:pic>
        </p:grpSp>
      </p:grpSp>
      <p:grpSp>
        <p:nvGrpSpPr>
          <p:cNvPr id="137" name="Google Shape;137;p2"/>
          <p:cNvGrpSpPr/>
          <p:nvPr/>
        </p:nvGrpSpPr>
        <p:grpSpPr>
          <a:xfrm>
            <a:off x="635655" y="3301581"/>
            <a:ext cx="8144663" cy="548640"/>
            <a:chOff x="635655" y="3301581"/>
            <a:chExt cx="8144663" cy="548640"/>
          </a:xfrm>
        </p:grpSpPr>
        <p:sp>
          <p:nvSpPr>
            <p:cNvPr id="138" name="Google Shape;138;p2"/>
            <p:cNvSpPr/>
            <p:nvPr/>
          </p:nvSpPr>
          <p:spPr>
            <a:xfrm>
              <a:off x="635655" y="3363589"/>
              <a:ext cx="7090229" cy="479015"/>
            </a:xfrm>
            <a:prstGeom prst="rect">
              <a:avLst/>
            </a:prstGeom>
            <a:gradFill>
              <a:gsLst>
                <a:gs pos="0">
                  <a:schemeClr val="lt1"/>
                </a:gs>
                <a:gs pos="40000">
                  <a:schemeClr val="accent5"/>
                </a:gs>
                <a:gs pos="100000">
                  <a:srgbClr val="004B53"/>
                </a:gs>
              </a:gsLst>
              <a:lin ang="0" scaled="0"/>
            </a:gra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9" name="Google Shape;139;p2"/>
            <p:cNvSpPr txBox="1"/>
            <p:nvPr/>
          </p:nvSpPr>
          <p:spPr>
            <a:xfrm>
              <a:off x="7823758" y="3447590"/>
              <a:ext cx="956560" cy="30773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004B53"/>
                  </a:solidFill>
                  <a:latin typeface="Arial"/>
                  <a:ea typeface="Arial"/>
                  <a:cs typeface="Arial"/>
                  <a:sym typeface="Arial"/>
                </a:rPr>
                <a:t>Your Org</a:t>
              </a:r>
              <a:endParaRPr sz="1600" b="0" i="0" u="none" strike="noStrike" cap="none">
                <a:solidFill>
                  <a:srgbClr val="000000"/>
                </a:solidFill>
                <a:latin typeface="Arial"/>
                <a:ea typeface="Arial"/>
                <a:cs typeface="Arial"/>
                <a:sym typeface="Arial"/>
              </a:endParaRPr>
            </a:p>
          </p:txBody>
        </p:sp>
        <p:sp>
          <p:nvSpPr>
            <p:cNvPr id="140" name="Google Shape;140;p2"/>
            <p:cNvSpPr/>
            <p:nvPr/>
          </p:nvSpPr>
          <p:spPr>
            <a:xfrm>
              <a:off x="5356860" y="3363586"/>
              <a:ext cx="2355508" cy="4790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err="1">
                  <a:solidFill>
                    <a:schemeClr val="lt1"/>
                  </a:solidFill>
                  <a:latin typeface="Arial"/>
                  <a:ea typeface="Arial"/>
                  <a:cs typeface="Arial"/>
                  <a:sym typeface="Arial"/>
                </a:rPr>
                <a:t>admiral.you</a:t>
              </a:r>
              <a:endParaRPr sz="1400" b="0" i="0" u="none" strike="noStrike" cap="none" dirty="0">
                <a:solidFill>
                  <a:schemeClr val="lt1"/>
                </a:solidFill>
                <a:latin typeface="Arial"/>
                <a:ea typeface="Arial"/>
                <a:cs typeface="Arial"/>
                <a:sym typeface="Arial"/>
              </a:endParaRPr>
            </a:p>
          </p:txBody>
        </p:sp>
        <p:cxnSp>
          <p:nvCxnSpPr>
            <p:cNvPr id="142" name="Google Shape;142;p2"/>
            <p:cNvCxnSpPr/>
            <p:nvPr/>
          </p:nvCxnSpPr>
          <p:spPr>
            <a:xfrm>
              <a:off x="5417916" y="3301581"/>
              <a:ext cx="0" cy="548640"/>
            </a:xfrm>
            <a:prstGeom prst="straightConnector1">
              <a:avLst/>
            </a:prstGeom>
            <a:noFill/>
            <a:ln w="25400" cap="flat" cmpd="sng">
              <a:solidFill>
                <a:schemeClr val="accent5"/>
              </a:solidFill>
              <a:prstDash val="solid"/>
              <a:round/>
              <a:headEnd type="none" w="sm" len="sm"/>
              <a:tailEnd type="none" w="sm" len="sm"/>
            </a:ln>
            <a:effectLst>
              <a:outerShdw blurRad="40000" dist="20000" dir="5400000" rotWithShape="0">
                <a:srgbClr val="000000">
                  <a:alpha val="37254"/>
                </a:srgbClr>
              </a:outerShdw>
            </a:effectLst>
          </p:spPr>
        </p:cxnSp>
        <p:grpSp>
          <p:nvGrpSpPr>
            <p:cNvPr id="144" name="Google Shape;144;p2"/>
            <p:cNvGrpSpPr/>
            <p:nvPr/>
          </p:nvGrpSpPr>
          <p:grpSpPr>
            <a:xfrm>
              <a:off x="1362223" y="3437344"/>
              <a:ext cx="939190" cy="334781"/>
              <a:chOff x="2465998" y="2411567"/>
              <a:chExt cx="939190" cy="334781"/>
            </a:xfrm>
          </p:grpSpPr>
          <p:sp>
            <p:nvSpPr>
              <p:cNvPr id="145" name="Google Shape;145;p2"/>
              <p:cNvSpPr/>
              <p:nvPr/>
            </p:nvSpPr>
            <p:spPr>
              <a:xfrm>
                <a:off x="2465998" y="2411567"/>
                <a:ext cx="939190" cy="334781"/>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GB" sz="1800" b="0" i="0" u="none" strike="noStrike" cap="none">
                    <a:solidFill>
                      <a:schemeClr val="dk1"/>
                    </a:solidFill>
                    <a:latin typeface="Arial"/>
                    <a:ea typeface="Arial"/>
                    <a:cs typeface="Arial"/>
                    <a:sym typeface="Arial"/>
                  </a:rPr>
                  <a:t>core</a:t>
                </a:r>
                <a:endParaRPr sz="1400" b="0" i="0" u="none" strike="noStrike" cap="none">
                  <a:solidFill>
                    <a:srgbClr val="000000"/>
                  </a:solidFill>
                  <a:latin typeface="Arial"/>
                  <a:ea typeface="Arial"/>
                  <a:cs typeface="Arial"/>
                  <a:sym typeface="Arial"/>
                </a:endParaRPr>
              </a:p>
            </p:txBody>
          </p:sp>
          <p:pic>
            <p:nvPicPr>
              <p:cNvPr id="146" name="Google Shape;146;p2" descr="A picture containing text, clipart&#10;&#10;Description automatically generated"/>
              <p:cNvPicPr preferRelativeResize="0"/>
              <p:nvPr/>
            </p:nvPicPr>
            <p:blipFill rotWithShape="1">
              <a:blip r:embed="rId4">
                <a:alphaModFix/>
              </a:blip>
              <a:srcRect/>
              <a:stretch/>
            </p:blipFill>
            <p:spPr>
              <a:xfrm>
                <a:off x="2547883" y="2438101"/>
                <a:ext cx="248960" cy="290953"/>
              </a:xfrm>
              <a:prstGeom prst="rect">
                <a:avLst/>
              </a:prstGeom>
              <a:noFill/>
              <a:ln>
                <a:noFill/>
              </a:ln>
            </p:spPr>
          </p:pic>
        </p:grpSp>
      </p:grpSp>
      <p:grpSp>
        <p:nvGrpSpPr>
          <p:cNvPr id="150" name="Google Shape;150;p2"/>
          <p:cNvGrpSpPr/>
          <p:nvPr/>
        </p:nvGrpSpPr>
        <p:grpSpPr>
          <a:xfrm>
            <a:off x="6041217" y="1199695"/>
            <a:ext cx="1609264" cy="807630"/>
            <a:chOff x="4690928" y="1199695"/>
            <a:chExt cx="1707154" cy="807630"/>
          </a:xfrm>
        </p:grpSpPr>
        <p:sp>
          <p:nvSpPr>
            <p:cNvPr id="151" name="Google Shape;151;p2"/>
            <p:cNvSpPr/>
            <p:nvPr/>
          </p:nvSpPr>
          <p:spPr>
            <a:xfrm rot="5400000">
              <a:off x="5384485" y="993728"/>
              <a:ext cx="320040" cy="1707154"/>
            </a:xfrm>
            <a:prstGeom prst="leftBrace">
              <a:avLst>
                <a:gd name="adj1" fmla="val 8333"/>
                <a:gd name="adj2" fmla="val 50000"/>
              </a:avLst>
            </a:prstGeom>
            <a:noFill/>
            <a:ln w="25400" cap="flat" cmpd="sng">
              <a:solidFill>
                <a:schemeClr val="accent3"/>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52" name="Google Shape;152;p2"/>
            <p:cNvSpPr/>
            <p:nvPr/>
          </p:nvSpPr>
          <p:spPr>
            <a:xfrm>
              <a:off x="4846941" y="1199695"/>
              <a:ext cx="1395128" cy="4790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dirty="0" smtClean="0">
                  <a:solidFill>
                    <a:schemeClr val="accent3"/>
                  </a:solidFill>
                  <a:latin typeface="Arial"/>
                  <a:ea typeface="Arial"/>
                  <a:cs typeface="Arial"/>
                  <a:sym typeface="Arial"/>
                </a:rPr>
                <a:t>company</a:t>
              </a:r>
              <a:endParaRPr sz="1400" b="0" i="0" u="none" strike="noStrike" cap="none" dirty="0">
                <a:solidFill>
                  <a:srgbClr val="000000"/>
                </a:solidFill>
                <a:latin typeface="Arial"/>
                <a:ea typeface="Arial"/>
                <a:cs typeface="Arial"/>
                <a:sym typeface="Arial"/>
              </a:endParaRPr>
            </a:p>
          </p:txBody>
        </p:sp>
      </p:grpSp>
      <p:grpSp>
        <p:nvGrpSpPr>
          <p:cNvPr id="153" name="Google Shape;153;p2"/>
          <p:cNvGrpSpPr/>
          <p:nvPr/>
        </p:nvGrpSpPr>
        <p:grpSpPr>
          <a:xfrm>
            <a:off x="672556" y="1190855"/>
            <a:ext cx="5202464" cy="816470"/>
            <a:chOff x="672556" y="1190855"/>
            <a:chExt cx="3920708" cy="816470"/>
          </a:xfrm>
        </p:grpSpPr>
        <p:sp>
          <p:nvSpPr>
            <p:cNvPr id="154" name="Google Shape;154;p2"/>
            <p:cNvSpPr/>
            <p:nvPr/>
          </p:nvSpPr>
          <p:spPr>
            <a:xfrm rot="5400000">
              <a:off x="2472890" y="-113049"/>
              <a:ext cx="320040" cy="3920708"/>
            </a:xfrm>
            <a:prstGeom prst="leftBrace">
              <a:avLst>
                <a:gd name="adj1" fmla="val 8333"/>
                <a:gd name="adj2" fmla="val 50000"/>
              </a:avLst>
            </a:prstGeom>
            <a:noFill/>
            <a:ln w="25400" cap="flat" cmpd="sng">
              <a:solidFill>
                <a:schemeClr val="accent3"/>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55" name="Google Shape;155;p2"/>
            <p:cNvSpPr/>
            <p:nvPr/>
          </p:nvSpPr>
          <p:spPr>
            <a:xfrm>
              <a:off x="2040210" y="1190855"/>
              <a:ext cx="1185400" cy="4790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accent3"/>
                  </a:solidFill>
                  <a:latin typeface="Arial"/>
                  <a:ea typeface="Arial"/>
                  <a:cs typeface="Arial"/>
                  <a:sym typeface="Arial"/>
                </a:rPr>
                <a:t>admiral</a:t>
              </a:r>
              <a:endParaRPr sz="1400" b="1" i="0" u="none" strike="noStrike" cap="none">
                <a:solidFill>
                  <a:schemeClr val="accent3"/>
                </a:solidFill>
                <a:latin typeface="Arial"/>
                <a:ea typeface="Arial"/>
                <a:cs typeface="Arial"/>
                <a:sym typeface="Arial"/>
              </a:endParaRPr>
            </a:p>
          </p:txBody>
        </p:sp>
      </p:grpSp>
      <p:sp>
        <p:nvSpPr>
          <p:cNvPr id="156" name="Google Shape;156;p2"/>
          <p:cNvSpPr/>
          <p:nvPr/>
        </p:nvSpPr>
        <p:spPr>
          <a:xfrm>
            <a:off x="3337725" y="3252626"/>
            <a:ext cx="1424230" cy="713455"/>
          </a:xfrm>
          <a:prstGeom prst="rightArrow">
            <a:avLst>
              <a:gd name="adj1" fmla="val 50000"/>
              <a:gd name="adj2" fmla="val 50000"/>
            </a:avLst>
          </a:prstGeom>
          <a:solidFill>
            <a:schemeClr val="accent6"/>
          </a:solidFill>
          <a:ln w="12700" cap="flat" cmpd="sng">
            <a:solidFill>
              <a:srgbClr val="42424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rgbClr val="424242"/>
                </a:solidFill>
                <a:latin typeface="Arial"/>
                <a:ea typeface="Arial"/>
                <a:cs typeface="Arial"/>
                <a:sym typeface="Arial"/>
              </a:rPr>
              <a:t>Can we move the wall?</a:t>
            </a:r>
            <a:endParaRPr sz="1200" b="0" i="0" u="none" strike="noStrike" cap="none">
              <a:solidFill>
                <a:srgbClr val="424242"/>
              </a:solidFill>
              <a:latin typeface="Arial"/>
              <a:ea typeface="Arial"/>
              <a:cs typeface="Arial"/>
              <a:sym typeface="Arial"/>
            </a:endParaRPr>
          </a:p>
        </p:txBody>
      </p:sp>
      <p:sp>
        <p:nvSpPr>
          <p:cNvPr id="157" name="Google Shape;157;p2"/>
          <p:cNvSpPr/>
          <p:nvPr/>
        </p:nvSpPr>
        <p:spPr>
          <a:xfrm>
            <a:off x="164879" y="2166830"/>
            <a:ext cx="956554" cy="1469498"/>
          </a:xfrm>
          <a:prstGeom prst="downArrow">
            <a:avLst>
              <a:gd name="adj1" fmla="val 50000"/>
              <a:gd name="adj2" fmla="val 50000"/>
            </a:avLst>
          </a:prstGeom>
          <a:solidFill>
            <a:schemeClr val="accent6"/>
          </a:solidFill>
          <a:ln w="12700"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
          <p:cNvSpPr txBox="1"/>
          <p:nvPr/>
        </p:nvSpPr>
        <p:spPr>
          <a:xfrm rot="-5400000">
            <a:off x="27972" y="2542866"/>
            <a:ext cx="1230359" cy="47827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rgbClr val="424242"/>
                </a:solidFill>
                <a:latin typeface="Arial"/>
                <a:ea typeface="Arial"/>
                <a:cs typeface="Arial"/>
                <a:sym typeface="Arial"/>
              </a:rPr>
              <a:t>Does admiral extend?</a:t>
            </a:r>
            <a:endParaRPr sz="1200" b="0" i="0" u="none" strike="noStrike" cap="none">
              <a:solidFill>
                <a:srgbClr val="424242"/>
              </a:solidFill>
              <a:latin typeface="Arial"/>
              <a:ea typeface="Arial"/>
              <a:cs typeface="Arial"/>
              <a:sym typeface="Arial"/>
            </a:endParaRPr>
          </a:p>
        </p:txBody>
      </p:sp>
    </p:spTree>
    <p:extLst>
      <p:ext uri="{BB962C8B-B14F-4D97-AF65-F5344CB8AC3E}">
        <p14:creationId xmlns:p14="http://schemas.microsoft.com/office/powerpoint/2010/main" val="6812742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ge955e0b2aa_0_46"/>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smtClean="0"/>
              <a:t>Let’s dive in deeper…</a:t>
            </a:r>
            <a:endParaRPr dirty="0"/>
          </a:p>
        </p:txBody>
      </p:sp>
      <p:sp>
        <p:nvSpPr>
          <p:cNvPr id="100" name="Google Shape;100;ge955e0b2aa_0_46"/>
          <p:cNvSpPr txBox="1">
            <a:spLocks noGrp="1"/>
          </p:cNvSpPr>
          <p:nvPr>
            <p:ph type="body" idx="1"/>
          </p:nvPr>
        </p:nvSpPr>
        <p:spPr>
          <a:xfrm>
            <a:off x="311700" y="1463040"/>
            <a:ext cx="8520600" cy="3427012"/>
          </a:xfrm>
          <a:prstGeom prst="rect">
            <a:avLst/>
          </a:prstGeom>
          <a:noFill/>
          <a:ln>
            <a:noFill/>
          </a:ln>
        </p:spPr>
        <p:txBody>
          <a:bodyPr spcFirstLastPara="1" wrap="square" lIns="91425" tIns="91425" rIns="91425" bIns="91425" anchor="t" anchorCtr="0">
            <a:normAutofit fontScale="92500" lnSpcReduction="20000"/>
          </a:bodyPr>
          <a:lstStyle/>
          <a:p>
            <a:pPr marL="114300" lvl="0" indent="0">
              <a:buSzPct val="108107"/>
              <a:buNone/>
            </a:pPr>
            <a:r>
              <a:rPr lang="en-GB" b="1" dirty="0"/>
              <a:t>a</a:t>
            </a:r>
            <a:r>
              <a:rPr lang="en-GB" b="1" dirty="0" smtClean="0"/>
              <a:t>dmiral site: </a:t>
            </a:r>
            <a:r>
              <a:rPr lang="en-GB" sz="1400" u="sng" dirty="0">
                <a:solidFill>
                  <a:schemeClr val="accent5"/>
                </a:solidFill>
                <a:hlinkClick r:id="rId3"/>
              </a:rPr>
              <a:t>https://</a:t>
            </a:r>
            <a:r>
              <a:rPr lang="en-GB" sz="1400" u="sng" dirty="0" smtClean="0">
                <a:solidFill>
                  <a:schemeClr val="accent5"/>
                </a:solidFill>
                <a:hlinkClick r:id="rId3"/>
              </a:rPr>
              <a:t>roche-gsk.github.io/admiral/index.html</a:t>
            </a:r>
            <a:r>
              <a:rPr lang="en-GB" sz="1400" u="sng" dirty="0" smtClean="0">
                <a:solidFill>
                  <a:schemeClr val="accent5"/>
                </a:solidFill>
              </a:rPr>
              <a:t> </a:t>
            </a:r>
          </a:p>
          <a:p>
            <a:pPr marL="114300" lvl="0" indent="0">
              <a:buSzPct val="108107"/>
              <a:buNone/>
            </a:pPr>
            <a:endParaRPr lang="en-GB" b="1" dirty="0" smtClean="0"/>
          </a:p>
          <a:p>
            <a:pPr lvl="0">
              <a:buSzPct val="108107"/>
            </a:pPr>
            <a:r>
              <a:rPr lang="en-GB" dirty="0" smtClean="0"/>
              <a:t>R </a:t>
            </a:r>
            <a:r>
              <a:rPr lang="en-GB" dirty="0"/>
              <a:t>functions </a:t>
            </a:r>
            <a:r>
              <a:rPr lang="en-GB" dirty="0" smtClean="0"/>
              <a:t>include </a:t>
            </a:r>
            <a:r>
              <a:rPr lang="en-GB" dirty="0"/>
              <a:t>example calls and are unit </a:t>
            </a:r>
            <a:r>
              <a:rPr lang="en-GB" dirty="0" smtClean="0"/>
              <a:t>tested (with &gt;80% coverage level) </a:t>
            </a:r>
            <a:r>
              <a:rPr lang="en-GB" dirty="0"/>
              <a:t>to create the common standards for the following datasets: </a:t>
            </a:r>
          </a:p>
          <a:p>
            <a:pPr lvl="1">
              <a:buSzPct val="108107"/>
            </a:pPr>
            <a:r>
              <a:rPr lang="en-GB" i="1" dirty="0">
                <a:solidFill>
                  <a:srgbClr val="FF0000"/>
                </a:solidFill>
              </a:rPr>
              <a:t>ADSL (~50%)</a:t>
            </a:r>
          </a:p>
          <a:p>
            <a:pPr lvl="1">
              <a:buSzPct val="108107"/>
            </a:pPr>
            <a:r>
              <a:rPr lang="en-GB" i="1" dirty="0">
                <a:solidFill>
                  <a:srgbClr val="FF0000"/>
                </a:solidFill>
              </a:rPr>
              <a:t>BDS: ADVS, ADEG, ADEX (70-80%)</a:t>
            </a:r>
          </a:p>
          <a:p>
            <a:pPr lvl="1">
              <a:buSzPct val="108107"/>
            </a:pPr>
            <a:r>
              <a:rPr lang="en-GB" i="1" dirty="0" smtClean="0">
                <a:solidFill>
                  <a:srgbClr val="FF0000"/>
                </a:solidFill>
              </a:rPr>
              <a:t>OCCDS: </a:t>
            </a:r>
            <a:r>
              <a:rPr lang="en-GB" i="1" dirty="0">
                <a:solidFill>
                  <a:srgbClr val="FF0000"/>
                </a:solidFill>
              </a:rPr>
              <a:t>ADAE, ADCM (80</a:t>
            </a:r>
            <a:r>
              <a:rPr lang="en-GB" i="1" dirty="0" smtClean="0">
                <a:solidFill>
                  <a:srgbClr val="FF0000"/>
                </a:solidFill>
              </a:rPr>
              <a:t>%)</a:t>
            </a:r>
            <a:endParaRPr lang="en-GB" i="1" dirty="0">
              <a:solidFill>
                <a:srgbClr val="FF0000"/>
              </a:solidFill>
            </a:endParaRPr>
          </a:p>
          <a:p>
            <a:pPr lvl="0">
              <a:buSzPct val="108107"/>
            </a:pPr>
            <a:r>
              <a:rPr lang="en-GB" dirty="0"/>
              <a:t>Vignettes how to create ADSL, BDS and OCCUR datasets, including example </a:t>
            </a:r>
            <a:r>
              <a:rPr lang="en-GB" dirty="0" smtClean="0"/>
              <a:t>scripts, but functions </a:t>
            </a:r>
            <a:r>
              <a:rPr lang="en-GB" dirty="0"/>
              <a:t>can also be used for </a:t>
            </a:r>
            <a:r>
              <a:rPr lang="en-GB" dirty="0" smtClean="0"/>
              <a:t>other datasets  </a:t>
            </a:r>
          </a:p>
          <a:p>
            <a:pPr lvl="0">
              <a:buSzPct val="108107"/>
            </a:pPr>
            <a:r>
              <a:rPr lang="en-GB" dirty="0" smtClean="0"/>
              <a:t>Tested across various SDTM &amp; </a:t>
            </a:r>
            <a:r>
              <a:rPr lang="en-GB" dirty="0" err="1" smtClean="0"/>
              <a:t>ADaM</a:t>
            </a:r>
            <a:r>
              <a:rPr lang="en-GB" dirty="0" smtClean="0"/>
              <a:t> versions </a:t>
            </a:r>
          </a:p>
          <a:p>
            <a:pPr lvl="0">
              <a:buSzPct val="108107"/>
            </a:pPr>
            <a:r>
              <a:rPr lang="en-GB" dirty="0" smtClean="0"/>
              <a:t>R </a:t>
            </a:r>
            <a:r>
              <a:rPr lang="en-GB" dirty="0"/>
              <a:t>Platform / Environment: </a:t>
            </a:r>
            <a:r>
              <a:rPr lang="en-GB" dirty="0" smtClean="0"/>
              <a:t>no </a:t>
            </a:r>
            <a:r>
              <a:rPr lang="en-GB" dirty="0"/>
              <a:t>explicit requirements. Suggest R ≥ v3.5.</a:t>
            </a:r>
            <a:endParaRPr dirty="0"/>
          </a:p>
          <a:p>
            <a:pPr marL="457200" lvl="0" indent="-342900" algn="l" rtl="0">
              <a:lnSpc>
                <a:spcPct val="115000"/>
              </a:lnSpc>
              <a:spcBef>
                <a:spcPts val="0"/>
              </a:spcBef>
              <a:spcAft>
                <a:spcPts val="0"/>
              </a:spcAft>
              <a:buSzPct val="108107"/>
              <a:buChar char="●"/>
            </a:pPr>
            <a:r>
              <a:rPr lang="en-GB" dirty="0"/>
              <a:t>Direct Package Dependencies: </a:t>
            </a:r>
            <a:r>
              <a:rPr lang="en-GB" sz="1400" dirty="0" err="1">
                <a:latin typeface="Consolas"/>
                <a:ea typeface="Consolas"/>
                <a:cs typeface="Consolas"/>
                <a:sym typeface="Consolas"/>
              </a:rPr>
              <a:t>assertthat</a:t>
            </a:r>
            <a:r>
              <a:rPr lang="en-GB" dirty="0"/>
              <a:t>, </a:t>
            </a:r>
            <a:r>
              <a:rPr lang="en-GB" sz="1400" dirty="0" err="1">
                <a:latin typeface="Consolas"/>
                <a:ea typeface="Consolas"/>
                <a:cs typeface="Consolas"/>
                <a:sym typeface="Consolas"/>
              </a:rPr>
              <a:t>dplyr</a:t>
            </a:r>
            <a:r>
              <a:rPr lang="en-GB" dirty="0"/>
              <a:t>, </a:t>
            </a:r>
            <a:r>
              <a:rPr lang="en-GB" sz="1400" dirty="0" err="1">
                <a:latin typeface="Consolas"/>
                <a:ea typeface="Consolas"/>
                <a:cs typeface="Consolas"/>
                <a:sym typeface="Consolas"/>
              </a:rPr>
              <a:t>lubridate</a:t>
            </a:r>
            <a:r>
              <a:rPr lang="en-GB" dirty="0"/>
              <a:t>, </a:t>
            </a:r>
            <a:r>
              <a:rPr lang="en-GB" sz="1400" dirty="0" err="1">
                <a:latin typeface="Consolas"/>
                <a:ea typeface="Consolas"/>
                <a:cs typeface="Consolas"/>
                <a:sym typeface="Consolas"/>
              </a:rPr>
              <a:t>magrittr</a:t>
            </a:r>
            <a:r>
              <a:rPr lang="en-GB" dirty="0"/>
              <a:t>, </a:t>
            </a:r>
            <a:r>
              <a:rPr lang="en-GB" sz="1400" dirty="0" err="1">
                <a:latin typeface="Consolas"/>
                <a:ea typeface="Consolas"/>
                <a:cs typeface="Consolas"/>
                <a:sym typeface="Consolas"/>
              </a:rPr>
              <a:t>purrr</a:t>
            </a:r>
            <a:r>
              <a:rPr lang="en-GB" dirty="0"/>
              <a:t>, </a:t>
            </a:r>
            <a:r>
              <a:rPr lang="en-GB" sz="1400" dirty="0" err="1">
                <a:latin typeface="Consolas"/>
                <a:ea typeface="Consolas"/>
                <a:cs typeface="Consolas"/>
                <a:sym typeface="Consolas"/>
              </a:rPr>
              <a:t>rlang</a:t>
            </a:r>
            <a:r>
              <a:rPr lang="en-GB" dirty="0"/>
              <a:t>, </a:t>
            </a:r>
            <a:r>
              <a:rPr lang="en-GB" sz="1400" dirty="0" err="1">
                <a:latin typeface="Consolas"/>
                <a:ea typeface="Consolas"/>
                <a:cs typeface="Consolas"/>
                <a:sym typeface="Consolas"/>
              </a:rPr>
              <a:t>stringr</a:t>
            </a:r>
            <a:r>
              <a:rPr lang="en-GB" dirty="0"/>
              <a:t> and </a:t>
            </a:r>
            <a:r>
              <a:rPr lang="en-GB" sz="1400" dirty="0" err="1" smtClean="0">
                <a:latin typeface="Consolas"/>
                <a:ea typeface="Consolas"/>
                <a:cs typeface="Consolas"/>
                <a:sym typeface="Consolas"/>
              </a:rPr>
              <a:t>tidyr</a:t>
            </a:r>
            <a:endParaRPr dirty="0">
              <a:latin typeface="Consolas"/>
              <a:ea typeface="Consolas"/>
              <a:cs typeface="Consolas"/>
              <a:sym typeface="Consolas"/>
            </a:endParaRPr>
          </a:p>
        </p:txBody>
      </p:sp>
      <p:pic>
        <p:nvPicPr>
          <p:cNvPr id="2" name="Picture 1"/>
          <p:cNvPicPr>
            <a:picLocks noChangeAspect="1"/>
          </p:cNvPicPr>
          <p:nvPr/>
        </p:nvPicPr>
        <p:blipFill>
          <a:blip r:embed="rId4"/>
          <a:stretch>
            <a:fillRect/>
          </a:stretch>
        </p:blipFill>
        <p:spPr>
          <a:xfrm>
            <a:off x="5780738" y="80656"/>
            <a:ext cx="3218539" cy="1809751"/>
          </a:xfrm>
          <a:prstGeom prst="rect">
            <a:avLst/>
          </a:prstGeom>
        </p:spPr>
      </p:pic>
    </p:spTree>
    <p:extLst>
      <p:ext uri="{BB962C8B-B14F-4D97-AF65-F5344CB8AC3E}">
        <p14:creationId xmlns:p14="http://schemas.microsoft.com/office/powerpoint/2010/main" val="29997442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e91821dc1e_0_8"/>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smtClean="0"/>
              <a:t>External Testing Read-out</a:t>
            </a:r>
            <a:endParaRPr dirty="0"/>
          </a:p>
        </p:txBody>
      </p:sp>
      <p:sp>
        <p:nvSpPr>
          <p:cNvPr id="2" name="Text Placeholder 1"/>
          <p:cNvSpPr>
            <a:spLocks noGrp="1"/>
          </p:cNvSpPr>
          <p:nvPr>
            <p:ph type="body" idx="1"/>
          </p:nvPr>
        </p:nvSpPr>
        <p:spPr>
          <a:xfrm>
            <a:off x="311700" y="1081377"/>
            <a:ext cx="8520600" cy="3947823"/>
          </a:xfrm>
        </p:spPr>
        <p:txBody>
          <a:bodyPr>
            <a:normAutofit/>
          </a:bodyPr>
          <a:lstStyle/>
          <a:p>
            <a:r>
              <a:rPr lang="en-GB" sz="1600" dirty="0" smtClean="0"/>
              <a:t>During Sept/Oct we held a testing phase where </a:t>
            </a:r>
            <a:r>
              <a:rPr lang="en-GB" sz="1600" b="1" dirty="0" smtClean="0">
                <a:solidFill>
                  <a:srgbClr val="FF0000"/>
                </a:solidFill>
              </a:rPr>
              <a:t>18</a:t>
            </a:r>
            <a:r>
              <a:rPr lang="en-GB" sz="1600" dirty="0" smtClean="0"/>
              <a:t> other </a:t>
            </a:r>
            <a:r>
              <a:rPr lang="en-GB" sz="1600" dirty="0"/>
              <a:t>companies </a:t>
            </a:r>
            <a:r>
              <a:rPr lang="en-GB" sz="1600" i="1" dirty="0" smtClean="0"/>
              <a:t>(incl. J&amp;J</a:t>
            </a:r>
            <a:r>
              <a:rPr lang="en-GB" sz="1600" i="1" dirty="0"/>
              <a:t>, Merck, </a:t>
            </a:r>
            <a:r>
              <a:rPr lang="en-GB" sz="1600" i="1" dirty="0" err="1"/>
              <a:t>Atorus</a:t>
            </a:r>
            <a:r>
              <a:rPr lang="en-GB" sz="1600" i="1" dirty="0"/>
              <a:t>, AZ, </a:t>
            </a:r>
            <a:r>
              <a:rPr lang="en-GB" sz="1600" i="1" dirty="0" err="1"/>
              <a:t>EQRx</a:t>
            </a:r>
            <a:r>
              <a:rPr lang="en-GB" sz="1600" i="1" dirty="0"/>
              <a:t>, IQVIA, Novo </a:t>
            </a:r>
            <a:r>
              <a:rPr lang="en-GB" sz="1600" i="1" dirty="0" smtClean="0"/>
              <a:t>Nordisk, Pfizer) </a:t>
            </a:r>
            <a:r>
              <a:rPr lang="en-GB" sz="1600" dirty="0" smtClean="0"/>
              <a:t>and </a:t>
            </a:r>
            <a:r>
              <a:rPr lang="en-GB" sz="1600" b="1" dirty="0" smtClean="0">
                <a:solidFill>
                  <a:srgbClr val="FF0000"/>
                </a:solidFill>
              </a:rPr>
              <a:t>&gt;60 </a:t>
            </a:r>
            <a:r>
              <a:rPr lang="en-GB" sz="1600" dirty="0" smtClean="0"/>
              <a:t>individuals were kind enough to commit time to try out admiral</a:t>
            </a:r>
          </a:p>
          <a:p>
            <a:r>
              <a:rPr lang="en-GB" sz="1600" dirty="0" smtClean="0"/>
              <a:t>Some highlights…</a:t>
            </a:r>
          </a:p>
          <a:p>
            <a:pPr marL="114300" indent="0">
              <a:buNone/>
            </a:pPr>
            <a:endParaRPr lang="en-GB" sz="1400" dirty="0">
              <a:solidFill>
                <a:srgbClr val="FF0000"/>
              </a:solidFill>
            </a:endParaRPr>
          </a:p>
          <a:p>
            <a:endParaRPr lang="en-GB" sz="1600" dirty="0" smtClean="0">
              <a:solidFill>
                <a:srgbClr val="FF0000"/>
              </a:solidFill>
            </a:endParaRPr>
          </a:p>
          <a:p>
            <a:endParaRPr lang="en-GB" sz="1600" dirty="0">
              <a:solidFill>
                <a:srgbClr val="FF0000"/>
              </a:solidFill>
            </a:endParaRPr>
          </a:p>
          <a:p>
            <a:endParaRPr lang="en-GB" sz="1600" dirty="0" smtClean="0">
              <a:solidFill>
                <a:srgbClr val="FF0000"/>
              </a:solidFill>
            </a:endParaRPr>
          </a:p>
          <a:p>
            <a:endParaRPr lang="en-GB" sz="1600" dirty="0">
              <a:solidFill>
                <a:srgbClr val="FF0000"/>
              </a:solidFill>
            </a:endParaRPr>
          </a:p>
          <a:p>
            <a:endParaRPr lang="en-GB" sz="1600" dirty="0" smtClean="0">
              <a:solidFill>
                <a:srgbClr val="FF0000"/>
              </a:solidFill>
            </a:endParaRPr>
          </a:p>
          <a:p>
            <a:endParaRPr lang="en-GB" sz="1600" dirty="0" smtClean="0">
              <a:solidFill>
                <a:srgbClr val="FF0000"/>
              </a:solidFill>
            </a:endParaRPr>
          </a:p>
          <a:p>
            <a:endParaRPr lang="en-GB" sz="1600" dirty="0">
              <a:solidFill>
                <a:srgbClr val="FF0000"/>
              </a:solidFill>
            </a:endParaRPr>
          </a:p>
          <a:p>
            <a:pPr marL="114300" indent="0" algn="ctr">
              <a:buNone/>
            </a:pPr>
            <a:r>
              <a:rPr lang="en-GB" sz="1400" b="1" i="1" dirty="0" smtClean="0">
                <a:solidFill>
                  <a:srgbClr val="FF0000"/>
                </a:solidFill>
              </a:rPr>
              <a:t>Thank you </a:t>
            </a:r>
            <a:r>
              <a:rPr lang="en-GB" sz="1400" i="1" dirty="0" smtClean="0">
                <a:solidFill>
                  <a:schemeClr val="bg2"/>
                </a:solidFill>
              </a:rPr>
              <a:t>to all those involved for starting our admiral community beyond Roche &amp; GSK!</a:t>
            </a:r>
            <a:endParaRPr lang="en-GB" sz="1400" i="1" dirty="0">
              <a:solidFill>
                <a:schemeClr val="bg2"/>
              </a:solidFill>
            </a:endParaRPr>
          </a:p>
        </p:txBody>
      </p:sp>
      <p:pic>
        <p:nvPicPr>
          <p:cNvPr id="4" name="Picture 3"/>
          <p:cNvPicPr>
            <a:picLocks noChangeAspect="1"/>
          </p:cNvPicPr>
          <p:nvPr/>
        </p:nvPicPr>
        <p:blipFill>
          <a:blip r:embed="rId3"/>
          <a:stretch>
            <a:fillRect/>
          </a:stretch>
        </p:blipFill>
        <p:spPr>
          <a:xfrm>
            <a:off x="4920241" y="1820071"/>
            <a:ext cx="4031329" cy="2621507"/>
          </a:xfrm>
          <a:prstGeom prst="rect">
            <a:avLst/>
          </a:prstGeom>
          <a:ln>
            <a:solidFill>
              <a:schemeClr val="tx2">
                <a:lumMod val="75000"/>
              </a:schemeClr>
            </a:solidFill>
          </a:ln>
          <a:effectLst>
            <a:outerShdw blurRad="50800" dist="38100" dir="2700000" algn="tl" rotWithShape="0">
              <a:srgbClr val="FF5050">
                <a:alpha val="40000"/>
              </a:srgbClr>
            </a:outerShdw>
          </a:effectLst>
        </p:spPr>
      </p:pic>
      <p:pic>
        <p:nvPicPr>
          <p:cNvPr id="5" name="Picture 4"/>
          <p:cNvPicPr>
            <a:picLocks noChangeAspect="1"/>
          </p:cNvPicPr>
          <p:nvPr/>
        </p:nvPicPr>
        <p:blipFill>
          <a:blip r:embed="rId4"/>
          <a:stretch>
            <a:fillRect/>
          </a:stretch>
        </p:blipFill>
        <p:spPr>
          <a:xfrm>
            <a:off x="166613" y="2540408"/>
            <a:ext cx="4488053" cy="1641544"/>
          </a:xfrm>
          <a:prstGeom prst="rect">
            <a:avLst/>
          </a:prstGeom>
          <a:ln>
            <a:solidFill>
              <a:schemeClr val="tx2">
                <a:lumMod val="75000"/>
              </a:schemeClr>
            </a:solidFill>
          </a:ln>
          <a:effectLst>
            <a:outerShdw blurRad="50800" dist="38100" dir="2700000" algn="tl" rotWithShape="0">
              <a:srgbClr val="FF5050">
                <a:alpha val="40000"/>
              </a:srgbClr>
            </a:outerShdw>
          </a:effectLst>
        </p:spPr>
      </p:pic>
    </p:spTree>
    <p:extLst>
      <p:ext uri="{BB962C8B-B14F-4D97-AF65-F5344CB8AC3E}">
        <p14:creationId xmlns:p14="http://schemas.microsoft.com/office/powerpoint/2010/main" val="35939364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Hands-on Trial</a:t>
            </a:r>
            <a:endParaRPr sz="6000" i="1" dirty="0"/>
          </a:p>
        </p:txBody>
      </p:sp>
    </p:spTree>
    <p:extLst>
      <p:ext uri="{BB962C8B-B14F-4D97-AF65-F5344CB8AC3E}">
        <p14:creationId xmlns:p14="http://schemas.microsoft.com/office/powerpoint/2010/main" val="7446889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Hands-on Trial</a:t>
            </a:r>
            <a:endParaRPr sz="2400" dirty="0"/>
          </a:p>
        </p:txBody>
      </p:sp>
      <p:sp>
        <p:nvSpPr>
          <p:cNvPr id="37" name="Google Shape;37;p7"/>
          <p:cNvSpPr txBox="1">
            <a:spLocks noGrp="1"/>
          </p:cNvSpPr>
          <p:nvPr>
            <p:ph type="body" idx="1"/>
          </p:nvPr>
        </p:nvSpPr>
        <p:spPr>
          <a:xfrm>
            <a:off x="311699" y="1152474"/>
            <a:ext cx="8832301" cy="3920457"/>
          </a:xfrm>
          <a:prstGeom prst="rect">
            <a:avLst/>
          </a:prstGeom>
        </p:spPr>
        <p:txBody>
          <a:bodyPr spcFirstLastPara="1" wrap="square" lIns="91425" tIns="91425" rIns="91425" bIns="91425" anchor="t" anchorCtr="0">
            <a:normAutofit lnSpcReduction="10000"/>
          </a:bodyPr>
          <a:lstStyle/>
          <a:p>
            <a:pPr marL="285750" indent="-285750">
              <a:spcAft>
                <a:spcPts val="1200"/>
              </a:spcAft>
            </a:pPr>
            <a:r>
              <a:rPr lang="en-GB" dirty="0" smtClean="0"/>
              <a:t>To demonstrate how (hopefully) simple the admiral package is to pick up and use we will run a 45 min hands-on session where you can all try it out</a:t>
            </a:r>
          </a:p>
          <a:p>
            <a:pPr marL="285750" indent="-285750">
              <a:spcAft>
                <a:spcPts val="1200"/>
              </a:spcAft>
            </a:pPr>
            <a:r>
              <a:rPr lang="en-GB" dirty="0" smtClean="0"/>
              <a:t>Many of our testers gave the feedback </a:t>
            </a:r>
            <a:r>
              <a:rPr lang="en-GB" i="1" dirty="0" smtClean="0"/>
              <a:t>“No training needed” </a:t>
            </a:r>
            <a:r>
              <a:rPr lang="en-GB" dirty="0" smtClean="0"/>
              <a:t>– so let’s see!</a:t>
            </a:r>
          </a:p>
          <a:p>
            <a:pPr marL="285750" indent="-285750">
              <a:spcAft>
                <a:spcPts val="1200"/>
              </a:spcAft>
            </a:pPr>
            <a:r>
              <a:rPr lang="en-GB" dirty="0" smtClean="0"/>
              <a:t>We have 3 </a:t>
            </a:r>
            <a:r>
              <a:rPr lang="en-GB" dirty="0"/>
              <a:t>E</a:t>
            </a:r>
            <a:r>
              <a:rPr lang="en-GB" dirty="0" smtClean="0"/>
              <a:t>xercise Sheets for you to choose from:</a:t>
            </a:r>
          </a:p>
          <a:p>
            <a:pPr marL="742950" lvl="1" indent="-285750"/>
            <a:r>
              <a:rPr lang="en-GB" b="1" i="1" dirty="0" smtClean="0">
                <a:solidFill>
                  <a:srgbClr val="FF0000"/>
                </a:solidFill>
              </a:rPr>
              <a:t>Beginner: </a:t>
            </a:r>
            <a:r>
              <a:rPr lang="en-GB" i="1" dirty="0" smtClean="0"/>
              <a:t>for </a:t>
            </a:r>
            <a:r>
              <a:rPr lang="en-GB" i="1" dirty="0"/>
              <a:t>those with limited or no prior R or </a:t>
            </a:r>
            <a:r>
              <a:rPr lang="en-GB" i="1" dirty="0" err="1"/>
              <a:t>ADaM</a:t>
            </a:r>
            <a:r>
              <a:rPr lang="en-GB" i="1" dirty="0"/>
              <a:t> experience</a:t>
            </a:r>
            <a:endParaRPr lang="en-GB" i="1" dirty="0" smtClean="0"/>
          </a:p>
          <a:p>
            <a:pPr marL="742950" lvl="1" indent="-285750"/>
            <a:r>
              <a:rPr lang="en-GB" b="1" i="1" dirty="0" smtClean="0">
                <a:solidFill>
                  <a:srgbClr val="FF0000"/>
                </a:solidFill>
              </a:rPr>
              <a:t>Intermediate: </a:t>
            </a:r>
            <a:r>
              <a:rPr lang="en-GB" i="1" dirty="0" smtClean="0"/>
              <a:t>for </a:t>
            </a:r>
            <a:r>
              <a:rPr lang="en-GB" i="1" dirty="0"/>
              <a:t>those with 1-2 years of R and </a:t>
            </a:r>
            <a:r>
              <a:rPr lang="en-GB" i="1" dirty="0" err="1"/>
              <a:t>ADaM</a:t>
            </a:r>
            <a:r>
              <a:rPr lang="en-GB" i="1" dirty="0"/>
              <a:t> experience</a:t>
            </a:r>
            <a:endParaRPr lang="en-GB" i="1" dirty="0" smtClean="0"/>
          </a:p>
          <a:p>
            <a:pPr marL="742950" lvl="1" indent="-285750">
              <a:spcAft>
                <a:spcPts val="1200"/>
              </a:spcAft>
            </a:pPr>
            <a:r>
              <a:rPr lang="en-GB" b="1" i="1" dirty="0" smtClean="0">
                <a:solidFill>
                  <a:srgbClr val="FF0000"/>
                </a:solidFill>
              </a:rPr>
              <a:t>Advanced: </a:t>
            </a:r>
            <a:r>
              <a:rPr lang="en-GB" i="1" dirty="0" smtClean="0"/>
              <a:t>for </a:t>
            </a:r>
            <a:r>
              <a:rPr lang="en-GB" i="1" dirty="0"/>
              <a:t>those with 3+ years of R and </a:t>
            </a:r>
            <a:r>
              <a:rPr lang="en-GB" i="1" dirty="0" err="1"/>
              <a:t>ADaM</a:t>
            </a:r>
            <a:r>
              <a:rPr lang="en-GB" i="1" dirty="0"/>
              <a:t> experience</a:t>
            </a:r>
            <a:endParaRPr lang="en-GB" i="1" dirty="0" smtClean="0"/>
          </a:p>
          <a:p>
            <a:pPr marL="457200" lvl="1" indent="0">
              <a:spcAft>
                <a:spcPts val="1200"/>
              </a:spcAft>
              <a:buNone/>
            </a:pPr>
            <a:r>
              <a:rPr lang="en-GB" dirty="0"/>
              <a:t>All available at </a:t>
            </a:r>
            <a:r>
              <a:rPr lang="en-GB" dirty="0">
                <a:hlinkClick r:id="rId3"/>
              </a:rPr>
              <a:t>https://</a:t>
            </a:r>
            <a:r>
              <a:rPr lang="en-GB" dirty="0" smtClean="0">
                <a:hlinkClick r:id="rId3"/>
              </a:rPr>
              <a:t>github.com/Roche-GSK/admiral.phuse.workshop</a:t>
            </a:r>
            <a:r>
              <a:rPr lang="en-GB" dirty="0" smtClean="0"/>
              <a:t> </a:t>
            </a:r>
          </a:p>
          <a:p>
            <a:pPr marL="285750" indent="-285750">
              <a:spcAft>
                <a:spcPts val="1200"/>
              </a:spcAft>
            </a:pPr>
            <a:r>
              <a:rPr lang="en-GB" dirty="0" smtClean="0"/>
              <a:t>If you find any issues consult the admiral user guide, and if still stuck then ask for help from one of our facilitators or consult the provided Solution Sheets</a:t>
            </a:r>
            <a:endParaRPr dirty="0"/>
          </a:p>
        </p:txBody>
      </p:sp>
      <p:pic>
        <p:nvPicPr>
          <p:cNvPr id="3" name="Picture 2"/>
          <p:cNvPicPr>
            <a:picLocks noChangeAspect="1"/>
          </p:cNvPicPr>
          <p:nvPr/>
        </p:nvPicPr>
        <p:blipFill>
          <a:blip r:embed="rId4"/>
          <a:stretch>
            <a:fillRect/>
          </a:stretch>
        </p:blipFill>
        <p:spPr>
          <a:xfrm>
            <a:off x="7358271" y="2327180"/>
            <a:ext cx="1759790" cy="1759790"/>
          </a:xfrm>
          <a:prstGeom prst="rect">
            <a:avLst/>
          </a:prstGeom>
        </p:spPr>
      </p:pic>
    </p:spTree>
    <p:extLst>
      <p:ext uri="{BB962C8B-B14F-4D97-AF65-F5344CB8AC3E}">
        <p14:creationId xmlns:p14="http://schemas.microsoft.com/office/powerpoint/2010/main" val="8585065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Hands-on Trial</a:t>
            </a:r>
            <a:endParaRPr sz="2400" dirty="0"/>
          </a:p>
        </p:txBody>
      </p:sp>
      <p:sp>
        <p:nvSpPr>
          <p:cNvPr id="37" name="Google Shape;37;p7"/>
          <p:cNvSpPr txBox="1">
            <a:spLocks noGrp="1"/>
          </p:cNvSpPr>
          <p:nvPr>
            <p:ph type="body" idx="1"/>
          </p:nvPr>
        </p:nvSpPr>
        <p:spPr>
          <a:xfrm>
            <a:off x="311699" y="1152474"/>
            <a:ext cx="8832301" cy="3689870"/>
          </a:xfrm>
          <a:prstGeom prst="rect">
            <a:avLst/>
          </a:prstGeom>
        </p:spPr>
        <p:txBody>
          <a:bodyPr spcFirstLastPara="1" wrap="square" lIns="91425" tIns="91425" rIns="91425" bIns="91425" anchor="t" anchorCtr="0">
            <a:normAutofit fontScale="85000" lnSpcReduction="10000"/>
          </a:bodyPr>
          <a:lstStyle/>
          <a:p>
            <a:pPr marL="285750" indent="-285750">
              <a:spcAft>
                <a:spcPts val="1200"/>
              </a:spcAft>
            </a:pPr>
            <a:r>
              <a:rPr lang="en-GB" dirty="0" smtClean="0"/>
              <a:t>We </a:t>
            </a:r>
            <a:r>
              <a:rPr lang="en-GB" dirty="0"/>
              <a:t>will be using </a:t>
            </a:r>
            <a:r>
              <a:rPr lang="en-GB" dirty="0" err="1"/>
              <a:t>RStudio</a:t>
            </a:r>
            <a:r>
              <a:rPr lang="en-GB" dirty="0"/>
              <a:t> </a:t>
            </a:r>
            <a:r>
              <a:rPr lang="en-GB" dirty="0" smtClean="0"/>
              <a:t>Cloud </a:t>
            </a:r>
          </a:p>
          <a:p>
            <a:pPr marL="742950" lvl="1" indent="-285750"/>
            <a:r>
              <a:rPr lang="en-GB" dirty="0" smtClean="0"/>
              <a:t>Benefit being we </a:t>
            </a:r>
            <a:r>
              <a:rPr lang="en-GB" dirty="0"/>
              <a:t>can all use R with the same </a:t>
            </a:r>
            <a:r>
              <a:rPr lang="en-GB" dirty="0" err="1" smtClean="0"/>
              <a:t>config</a:t>
            </a:r>
            <a:r>
              <a:rPr lang="en-GB" dirty="0" smtClean="0"/>
              <a:t>, </a:t>
            </a:r>
            <a:r>
              <a:rPr lang="en-GB" dirty="0"/>
              <a:t>rather than setting up R on each </a:t>
            </a:r>
            <a:r>
              <a:rPr lang="en-GB" dirty="0" smtClean="0"/>
              <a:t>OS</a:t>
            </a:r>
          </a:p>
          <a:p>
            <a:pPr marL="742950" lvl="1" indent="-285750">
              <a:spcAft>
                <a:spcPts val="1200"/>
              </a:spcAft>
            </a:pPr>
            <a:r>
              <a:rPr lang="en-GB" dirty="0" smtClean="0"/>
              <a:t>We </a:t>
            </a:r>
            <a:r>
              <a:rPr lang="en-GB" dirty="0"/>
              <a:t>recommend the Firefox or Chrome browsers </a:t>
            </a:r>
            <a:endParaRPr lang="en-GB" dirty="0" smtClean="0"/>
          </a:p>
          <a:p>
            <a:pPr marL="285750" indent="-285750">
              <a:spcAft>
                <a:spcPts val="1200"/>
              </a:spcAft>
            </a:pPr>
            <a:r>
              <a:rPr lang="en-GB" dirty="0"/>
              <a:t>You can find the project associated with the workshop here: </a:t>
            </a:r>
            <a:r>
              <a:rPr lang="en-GB" sz="1400" dirty="0">
                <a:hlinkClick r:id="rId3"/>
              </a:rPr>
              <a:t>https://</a:t>
            </a:r>
            <a:r>
              <a:rPr lang="en-GB" sz="1400" dirty="0" smtClean="0">
                <a:hlinkClick r:id="rId3"/>
              </a:rPr>
              <a:t>rstudio.cloud/spaces/185878/projects</a:t>
            </a:r>
            <a:r>
              <a:rPr lang="en-GB" sz="1400" dirty="0" smtClean="0"/>
              <a:t>  </a:t>
            </a:r>
            <a:endParaRPr lang="en-GB" dirty="0" smtClean="0"/>
          </a:p>
          <a:p>
            <a:pPr marL="742950" lvl="1" indent="-285750"/>
            <a:r>
              <a:rPr lang="en-GB" dirty="0" smtClean="0"/>
              <a:t>Once </a:t>
            </a:r>
            <a:r>
              <a:rPr lang="en-GB" dirty="0"/>
              <a:t>logged in, you should see the </a:t>
            </a:r>
            <a:r>
              <a:rPr lang="en-GB" b="1" dirty="0" smtClean="0"/>
              <a:t>admiral-</a:t>
            </a:r>
            <a:r>
              <a:rPr lang="en-GB" b="1" dirty="0" err="1" smtClean="0"/>
              <a:t>phuse</a:t>
            </a:r>
            <a:r>
              <a:rPr lang="en-GB" b="1" dirty="0" smtClean="0"/>
              <a:t>-workshop</a:t>
            </a:r>
            <a:r>
              <a:rPr lang="en-GB" dirty="0" smtClean="0"/>
              <a:t> project </a:t>
            </a:r>
          </a:p>
          <a:p>
            <a:pPr marL="742950" lvl="1" indent="-285750">
              <a:spcAft>
                <a:spcPts val="1200"/>
              </a:spcAft>
            </a:pPr>
            <a:r>
              <a:rPr lang="en-GB" i="1" dirty="0" smtClean="0"/>
              <a:t>(If not, raise your hand in your breakout and a facilitator can help you)</a:t>
            </a:r>
          </a:p>
          <a:p>
            <a:pPr marL="285750" indent="-285750">
              <a:spcAft>
                <a:spcPts val="1200"/>
              </a:spcAft>
            </a:pPr>
            <a:r>
              <a:rPr lang="en-GB" dirty="0"/>
              <a:t>Clicking on the project will open an </a:t>
            </a:r>
            <a:r>
              <a:rPr lang="en-GB" dirty="0" err="1"/>
              <a:t>RStudio</a:t>
            </a:r>
            <a:r>
              <a:rPr lang="en-GB" dirty="0"/>
              <a:t> </a:t>
            </a:r>
            <a:r>
              <a:rPr lang="en-GB" dirty="0" smtClean="0"/>
              <a:t>Session with dummy data available and all required packages pre-installed - you can use this to try out the hands-on exercise of your choosing</a:t>
            </a:r>
          </a:p>
          <a:p>
            <a:pPr marL="0" indent="0">
              <a:buNone/>
            </a:pPr>
            <a:r>
              <a:rPr lang="en-GB" b="1" i="1" dirty="0" smtClean="0"/>
              <a:t>			</a:t>
            </a:r>
          </a:p>
          <a:p>
            <a:pPr marL="0" indent="0">
              <a:buNone/>
            </a:pPr>
            <a:r>
              <a:rPr lang="en-GB" b="1" i="1" dirty="0">
                <a:solidFill>
                  <a:srgbClr val="FF0000"/>
                </a:solidFill>
              </a:rPr>
              <a:t>	</a:t>
            </a:r>
            <a:r>
              <a:rPr lang="en-GB" b="1" i="1" dirty="0" smtClean="0">
                <a:solidFill>
                  <a:srgbClr val="FF0000"/>
                </a:solidFill>
              </a:rPr>
              <a:t>		Thanks to R/Pharma for allowing us to make</a:t>
            </a:r>
          </a:p>
          <a:p>
            <a:pPr marL="0" indent="0">
              <a:spcAft>
                <a:spcPts val="1200"/>
              </a:spcAft>
              <a:buNone/>
            </a:pPr>
            <a:r>
              <a:rPr lang="en-GB" b="1" i="1" dirty="0">
                <a:solidFill>
                  <a:srgbClr val="FF0000"/>
                </a:solidFill>
              </a:rPr>
              <a:t>	</a:t>
            </a:r>
            <a:r>
              <a:rPr lang="en-GB" b="1" i="1" dirty="0" smtClean="0">
                <a:solidFill>
                  <a:srgbClr val="FF0000"/>
                </a:solidFill>
              </a:rPr>
              <a:t>		use of this workspace for our workshop!</a:t>
            </a:r>
            <a:endParaRPr b="1" i="1" dirty="0">
              <a:solidFill>
                <a:srgbClr val="FF0000"/>
              </a:solidFill>
            </a:endParaRPr>
          </a:p>
        </p:txBody>
      </p:sp>
      <p:pic>
        <p:nvPicPr>
          <p:cNvPr id="2" name="Picture 1"/>
          <p:cNvPicPr>
            <a:picLocks noChangeAspect="1"/>
          </p:cNvPicPr>
          <p:nvPr/>
        </p:nvPicPr>
        <p:blipFill>
          <a:blip r:embed="rId4"/>
          <a:stretch>
            <a:fillRect/>
          </a:stretch>
        </p:blipFill>
        <p:spPr>
          <a:xfrm>
            <a:off x="1283608" y="3881395"/>
            <a:ext cx="1914525" cy="666750"/>
          </a:xfrm>
          <a:prstGeom prst="rect">
            <a:avLst/>
          </a:prstGeom>
        </p:spPr>
      </p:pic>
    </p:spTree>
    <p:extLst>
      <p:ext uri="{BB962C8B-B14F-4D97-AF65-F5344CB8AC3E}">
        <p14:creationId xmlns:p14="http://schemas.microsoft.com/office/powerpoint/2010/main" val="40961669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Hands-on Trial – Step-by-Step</a:t>
            </a:r>
            <a:endParaRPr sz="2400" dirty="0"/>
          </a:p>
        </p:txBody>
      </p:sp>
      <p:sp>
        <p:nvSpPr>
          <p:cNvPr id="37" name="Google Shape;37;p7"/>
          <p:cNvSpPr txBox="1">
            <a:spLocks noGrp="1"/>
          </p:cNvSpPr>
          <p:nvPr>
            <p:ph type="body" idx="1"/>
          </p:nvPr>
        </p:nvSpPr>
        <p:spPr>
          <a:xfrm>
            <a:off x="311699" y="1367626"/>
            <a:ext cx="8291612" cy="2711395"/>
          </a:xfrm>
          <a:prstGeom prst="rect">
            <a:avLst/>
          </a:prstGeom>
        </p:spPr>
        <p:txBody>
          <a:bodyPr spcFirstLastPara="1" wrap="square" lIns="91425" tIns="91425" rIns="91425" bIns="91425" anchor="t" anchorCtr="0">
            <a:normAutofit fontScale="77500" lnSpcReduction="20000"/>
          </a:bodyPr>
          <a:lstStyle/>
          <a:p>
            <a:pPr marL="342900">
              <a:spcAft>
                <a:spcPts val="1200"/>
              </a:spcAft>
              <a:buFont typeface="+mj-lt"/>
              <a:buAutoNum type="arabicPeriod"/>
            </a:pPr>
            <a:r>
              <a:rPr lang="en-GB" dirty="0" smtClean="0"/>
              <a:t>Click the link in </a:t>
            </a:r>
            <a:r>
              <a:rPr lang="en-GB" dirty="0"/>
              <a:t>the email </a:t>
            </a:r>
            <a:r>
              <a:rPr lang="en-GB" sz="1400" i="1" dirty="0"/>
              <a:t>“Michael Stackhouse has invited you to access a space on </a:t>
            </a:r>
            <a:r>
              <a:rPr lang="en-GB" sz="1400" i="1" dirty="0" err="1"/>
              <a:t>RStudio</a:t>
            </a:r>
            <a:r>
              <a:rPr lang="en-GB" sz="1400" i="1" dirty="0"/>
              <a:t> Cloud</a:t>
            </a:r>
            <a:r>
              <a:rPr lang="en-GB" sz="1400" i="1" dirty="0" smtClean="0"/>
              <a:t>”</a:t>
            </a:r>
            <a:r>
              <a:rPr lang="en-GB" dirty="0" smtClean="0"/>
              <a:t> and sign up</a:t>
            </a:r>
          </a:p>
          <a:p>
            <a:pPr marL="342900">
              <a:spcAft>
                <a:spcPts val="1200"/>
              </a:spcAft>
              <a:buFont typeface="+mj-lt"/>
              <a:buAutoNum type="arabicPeriod"/>
            </a:pPr>
            <a:r>
              <a:rPr lang="en-GB" dirty="0"/>
              <a:t>Open the admiral-</a:t>
            </a:r>
            <a:r>
              <a:rPr lang="en-GB" dirty="0" err="1"/>
              <a:t>phuse</a:t>
            </a:r>
            <a:r>
              <a:rPr lang="en-GB" dirty="0"/>
              <a:t>-workshop project </a:t>
            </a:r>
            <a:endParaRPr lang="en-GB" dirty="0" smtClean="0"/>
          </a:p>
          <a:p>
            <a:pPr marL="342900">
              <a:spcAft>
                <a:spcPts val="1200"/>
              </a:spcAft>
              <a:buFont typeface="+mj-lt"/>
              <a:buAutoNum type="arabicPeriod"/>
            </a:pPr>
            <a:r>
              <a:rPr lang="en-GB" dirty="0" smtClean="0"/>
              <a:t>In the bottom-right window, navigate to </a:t>
            </a:r>
            <a:r>
              <a:rPr lang="en-GB" dirty="0" err="1" smtClean="0"/>
              <a:t>Hands_on_Exercises</a:t>
            </a:r>
            <a:r>
              <a:rPr lang="en-GB" dirty="0" smtClean="0"/>
              <a:t> and then the level of your choice</a:t>
            </a:r>
          </a:p>
          <a:p>
            <a:pPr marL="342900">
              <a:spcAft>
                <a:spcPts val="1200"/>
              </a:spcAft>
              <a:buFont typeface="+mj-lt"/>
              <a:buAutoNum type="arabicPeriod"/>
            </a:pPr>
            <a:r>
              <a:rPr lang="en-GB" dirty="0" smtClean="0"/>
              <a:t>Download the Exercise Sheet which talks you through what you need to do</a:t>
            </a:r>
          </a:p>
          <a:p>
            <a:pPr marL="342900">
              <a:spcAft>
                <a:spcPts val="1200"/>
              </a:spcAft>
              <a:buFont typeface="+mj-lt"/>
              <a:buAutoNum type="arabicPeriod"/>
            </a:pPr>
            <a:r>
              <a:rPr lang="en-GB" dirty="0" smtClean="0"/>
              <a:t>Open the R program (e.g. </a:t>
            </a:r>
            <a:r>
              <a:rPr lang="en-GB" dirty="0" err="1" smtClean="0"/>
              <a:t>beginner_exercise.R</a:t>
            </a:r>
            <a:r>
              <a:rPr lang="en-GB" dirty="0" smtClean="0"/>
              <a:t>)  </a:t>
            </a:r>
          </a:p>
          <a:p>
            <a:pPr marL="342900">
              <a:spcAft>
                <a:spcPts val="1200"/>
              </a:spcAft>
              <a:buFont typeface="+mj-lt"/>
              <a:buAutoNum type="arabicPeriod"/>
            </a:pPr>
            <a:r>
              <a:rPr lang="en-GB" dirty="0" smtClean="0"/>
              <a:t>Work through the exercises and then compare against the Solution sheet</a:t>
            </a:r>
            <a:endParaRPr dirty="0"/>
          </a:p>
        </p:txBody>
      </p:sp>
      <p:pic>
        <p:nvPicPr>
          <p:cNvPr id="2" name="Picture 1"/>
          <p:cNvPicPr>
            <a:picLocks noChangeAspect="1"/>
          </p:cNvPicPr>
          <p:nvPr/>
        </p:nvPicPr>
        <p:blipFill>
          <a:blip r:embed="rId3"/>
          <a:stretch>
            <a:fillRect/>
          </a:stretch>
        </p:blipFill>
        <p:spPr>
          <a:xfrm>
            <a:off x="6647288" y="2756963"/>
            <a:ext cx="2405865" cy="2005868"/>
          </a:xfrm>
          <a:prstGeom prst="rect">
            <a:avLst/>
          </a:prstGeom>
        </p:spPr>
      </p:pic>
    </p:spTree>
    <p:extLst>
      <p:ext uri="{BB962C8B-B14F-4D97-AF65-F5344CB8AC3E}">
        <p14:creationId xmlns:p14="http://schemas.microsoft.com/office/powerpoint/2010/main" val="41166512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Demo</a:t>
            </a:r>
            <a:endParaRPr sz="6000" i="1" dirty="0"/>
          </a:p>
        </p:txBody>
      </p:sp>
    </p:spTree>
    <p:extLst>
      <p:ext uri="{BB962C8B-B14F-4D97-AF65-F5344CB8AC3E}">
        <p14:creationId xmlns:p14="http://schemas.microsoft.com/office/powerpoint/2010/main" val="26418787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Demo</a:t>
            </a:r>
            <a:endParaRPr sz="2400" dirty="0"/>
          </a:p>
        </p:txBody>
      </p:sp>
      <p:sp>
        <p:nvSpPr>
          <p:cNvPr id="37" name="Google Shape;37;p7"/>
          <p:cNvSpPr txBox="1">
            <a:spLocks noGrp="1"/>
          </p:cNvSpPr>
          <p:nvPr>
            <p:ph type="body" idx="1"/>
          </p:nvPr>
        </p:nvSpPr>
        <p:spPr>
          <a:xfrm>
            <a:off x="311699" y="1971923"/>
            <a:ext cx="8557981" cy="2596952"/>
          </a:xfrm>
          <a:prstGeom prst="rect">
            <a:avLst/>
          </a:prstGeom>
        </p:spPr>
        <p:txBody>
          <a:bodyPr spcFirstLastPara="1" wrap="square" lIns="91425" tIns="91425" rIns="91425" bIns="91425" anchor="t" anchorCtr="0">
            <a:normAutofit/>
          </a:bodyPr>
          <a:lstStyle/>
          <a:p>
            <a:pPr marL="0" indent="0" algn="ctr">
              <a:spcAft>
                <a:spcPts val="1200"/>
              </a:spcAft>
              <a:buNone/>
            </a:pPr>
            <a:r>
              <a:rPr lang="en-GB" dirty="0" smtClean="0"/>
              <a:t>A short hands-on trial can only go so far to help you appreciate the toolkit, so here’s an additional live demo to help explore the package a little deeper – including how anyone in the industry could go about contributing their own functions </a:t>
            </a:r>
            <a:r>
              <a:rPr lang="en-GB" i="1" dirty="0" smtClean="0"/>
              <a:t>(after we open source release)</a:t>
            </a:r>
          </a:p>
        </p:txBody>
      </p:sp>
    </p:spTree>
    <p:extLst>
      <p:ext uri="{BB962C8B-B14F-4D97-AF65-F5344CB8AC3E}">
        <p14:creationId xmlns:p14="http://schemas.microsoft.com/office/powerpoint/2010/main" val="33929692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782259" y="-1"/>
            <a:ext cx="4361741" cy="3270897"/>
          </a:xfrm>
          <a:prstGeom prst="rect">
            <a:avLst/>
          </a:prstGeom>
        </p:spPr>
      </p:pic>
      <p:pic>
        <p:nvPicPr>
          <p:cNvPr id="5" name="Picture 4"/>
          <p:cNvPicPr>
            <a:picLocks noChangeAspect="1"/>
          </p:cNvPicPr>
          <p:nvPr/>
        </p:nvPicPr>
        <p:blipFill>
          <a:blip r:embed="rId4"/>
          <a:stretch>
            <a:fillRect/>
          </a:stretch>
        </p:blipFill>
        <p:spPr>
          <a:xfrm>
            <a:off x="0" y="1976143"/>
            <a:ext cx="4782259" cy="3026646"/>
          </a:xfrm>
          <a:prstGeom prst="rect">
            <a:avLst/>
          </a:prstGeom>
        </p:spPr>
      </p:pic>
      <p:pic>
        <p:nvPicPr>
          <p:cNvPr id="3" name="Picture 2"/>
          <p:cNvPicPr>
            <a:picLocks noChangeAspect="1"/>
          </p:cNvPicPr>
          <p:nvPr/>
        </p:nvPicPr>
        <p:blipFill>
          <a:blip r:embed="rId5"/>
          <a:stretch>
            <a:fillRect/>
          </a:stretch>
        </p:blipFill>
        <p:spPr>
          <a:xfrm>
            <a:off x="0" y="0"/>
            <a:ext cx="4782259" cy="2141310"/>
          </a:xfrm>
          <a:prstGeom prst="rect">
            <a:avLst/>
          </a:prstGeom>
        </p:spPr>
      </p:pic>
      <p:pic>
        <p:nvPicPr>
          <p:cNvPr id="6" name="Picture 5"/>
          <p:cNvPicPr>
            <a:picLocks noChangeAspect="1"/>
          </p:cNvPicPr>
          <p:nvPr/>
        </p:nvPicPr>
        <p:blipFill>
          <a:blip r:embed="rId6"/>
          <a:stretch>
            <a:fillRect/>
          </a:stretch>
        </p:blipFill>
        <p:spPr>
          <a:xfrm>
            <a:off x="4782259" y="3270896"/>
            <a:ext cx="4361741" cy="1731893"/>
          </a:xfrm>
          <a:prstGeom prst="rect">
            <a:avLst/>
          </a:prstGeom>
        </p:spPr>
      </p:pic>
    </p:spTree>
    <p:extLst>
      <p:ext uri="{BB962C8B-B14F-4D97-AF65-F5344CB8AC3E}">
        <p14:creationId xmlns:p14="http://schemas.microsoft.com/office/powerpoint/2010/main" val="21873557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Panel Session</a:t>
            </a:r>
            <a:endParaRPr sz="6000" i="1" dirty="0"/>
          </a:p>
        </p:txBody>
      </p:sp>
    </p:spTree>
    <p:extLst>
      <p:ext uri="{BB962C8B-B14F-4D97-AF65-F5344CB8AC3E}">
        <p14:creationId xmlns:p14="http://schemas.microsoft.com/office/powerpoint/2010/main" val="36957223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Panel Session </a:t>
            </a:r>
            <a:endParaRPr sz="2400" dirty="0"/>
          </a:p>
        </p:txBody>
      </p:sp>
      <p:sp>
        <p:nvSpPr>
          <p:cNvPr id="37" name="Google Shape;37;p7"/>
          <p:cNvSpPr txBox="1">
            <a:spLocks noGrp="1"/>
          </p:cNvSpPr>
          <p:nvPr>
            <p:ph type="body" idx="1"/>
          </p:nvPr>
        </p:nvSpPr>
        <p:spPr>
          <a:xfrm>
            <a:off x="311699" y="1614115"/>
            <a:ext cx="8832301" cy="2954760"/>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We now have the following people available to take your Q&amp;A (20 </a:t>
            </a:r>
            <a:r>
              <a:rPr lang="en-GB" dirty="0" err="1" smtClean="0"/>
              <a:t>mins</a:t>
            </a:r>
            <a:r>
              <a:rPr lang="en-GB" dirty="0" smtClean="0"/>
              <a:t>):</a:t>
            </a:r>
          </a:p>
          <a:p>
            <a:pPr marL="742950" lvl="1" indent="-285750">
              <a:spcAft>
                <a:spcPts val="1200"/>
              </a:spcAft>
            </a:pPr>
            <a:r>
              <a:rPr lang="en-GB" b="1" dirty="0" smtClean="0">
                <a:solidFill>
                  <a:srgbClr val="FF0000"/>
                </a:solidFill>
              </a:rPr>
              <a:t>Thomas </a:t>
            </a:r>
            <a:r>
              <a:rPr lang="en-GB" b="1" dirty="0" err="1" smtClean="0">
                <a:solidFill>
                  <a:srgbClr val="FF0000"/>
                </a:solidFill>
              </a:rPr>
              <a:t>Neitmann</a:t>
            </a:r>
            <a:r>
              <a:rPr lang="en-GB" b="1" dirty="0" smtClean="0">
                <a:solidFill>
                  <a:srgbClr val="FF0000"/>
                </a:solidFill>
              </a:rPr>
              <a:t> </a:t>
            </a:r>
            <a:r>
              <a:rPr lang="en-GB" i="1" dirty="0" smtClean="0"/>
              <a:t>- co-technical lead</a:t>
            </a:r>
          </a:p>
          <a:p>
            <a:pPr marL="742950" lvl="1" indent="-285750">
              <a:spcAft>
                <a:spcPts val="1200"/>
              </a:spcAft>
            </a:pPr>
            <a:r>
              <a:rPr lang="en-GB" b="1" dirty="0" err="1">
                <a:solidFill>
                  <a:srgbClr val="FF0000"/>
                </a:solidFill>
              </a:rPr>
              <a:t>Suhas</a:t>
            </a:r>
            <a:r>
              <a:rPr lang="en-GB" b="1" dirty="0">
                <a:solidFill>
                  <a:srgbClr val="FF0000"/>
                </a:solidFill>
              </a:rPr>
              <a:t> </a:t>
            </a:r>
            <a:r>
              <a:rPr lang="en-GB" b="1" dirty="0" err="1">
                <a:solidFill>
                  <a:srgbClr val="FF0000"/>
                </a:solidFill>
              </a:rPr>
              <a:t>Kirani</a:t>
            </a:r>
            <a:r>
              <a:rPr lang="en-GB" b="1" dirty="0">
                <a:solidFill>
                  <a:srgbClr val="FF0000"/>
                </a:solidFill>
              </a:rPr>
              <a:t> </a:t>
            </a:r>
            <a:r>
              <a:rPr lang="en-GB" b="1" dirty="0" err="1" smtClean="0">
                <a:solidFill>
                  <a:srgbClr val="FF0000"/>
                </a:solidFill>
              </a:rPr>
              <a:t>Ravindra</a:t>
            </a:r>
            <a:r>
              <a:rPr lang="en-GB" b="1" dirty="0" smtClean="0">
                <a:solidFill>
                  <a:srgbClr val="FF0000"/>
                </a:solidFill>
              </a:rPr>
              <a:t> </a:t>
            </a:r>
            <a:r>
              <a:rPr lang="en-GB" i="1" dirty="0" smtClean="0"/>
              <a:t>– former co-business </a:t>
            </a:r>
            <a:r>
              <a:rPr lang="en-GB" i="1" dirty="0"/>
              <a:t>lead</a:t>
            </a:r>
          </a:p>
          <a:p>
            <a:pPr marL="742950" lvl="1" indent="-285750">
              <a:spcAft>
                <a:spcPts val="1200"/>
              </a:spcAft>
            </a:pPr>
            <a:r>
              <a:rPr lang="en-GB" b="1" dirty="0" smtClean="0">
                <a:solidFill>
                  <a:srgbClr val="FF0000"/>
                </a:solidFill>
              </a:rPr>
              <a:t>Michael Stackhouse </a:t>
            </a:r>
            <a:r>
              <a:rPr lang="en-GB" i="1" dirty="0" smtClean="0"/>
              <a:t>- external tester</a:t>
            </a:r>
            <a:endParaRPr lang="en-GB" i="1" dirty="0"/>
          </a:p>
          <a:p>
            <a:pPr marL="742950" lvl="1" indent="-285750">
              <a:spcAft>
                <a:spcPts val="1200"/>
              </a:spcAft>
            </a:pPr>
            <a:r>
              <a:rPr lang="en-GB" b="1" dirty="0" smtClean="0">
                <a:solidFill>
                  <a:srgbClr val="FF0000"/>
                </a:solidFill>
              </a:rPr>
              <a:t>Michael </a:t>
            </a:r>
            <a:r>
              <a:rPr lang="en-GB" b="1" dirty="0" err="1" smtClean="0">
                <a:solidFill>
                  <a:srgbClr val="FF0000"/>
                </a:solidFill>
              </a:rPr>
              <a:t>Rimler</a:t>
            </a:r>
            <a:r>
              <a:rPr lang="en-GB" b="1" dirty="0" smtClean="0">
                <a:solidFill>
                  <a:srgbClr val="FF0000"/>
                </a:solidFill>
              </a:rPr>
              <a:t> </a:t>
            </a:r>
            <a:r>
              <a:rPr lang="en-GB" i="1" dirty="0" smtClean="0"/>
              <a:t>- co-sponsor</a:t>
            </a:r>
            <a:endParaRPr lang="en-GB" i="1" dirty="0"/>
          </a:p>
          <a:p>
            <a:pPr marL="742950" lvl="1" indent="-285750">
              <a:spcAft>
                <a:spcPts val="1200"/>
              </a:spcAft>
            </a:pPr>
            <a:r>
              <a:rPr lang="en-GB" b="1" dirty="0" smtClean="0">
                <a:solidFill>
                  <a:srgbClr val="FF0000"/>
                </a:solidFill>
              </a:rPr>
              <a:t>Ross </a:t>
            </a:r>
            <a:r>
              <a:rPr lang="en-GB" b="1" dirty="0" err="1" smtClean="0">
                <a:solidFill>
                  <a:srgbClr val="FF0000"/>
                </a:solidFill>
              </a:rPr>
              <a:t>Farrugia</a:t>
            </a:r>
            <a:r>
              <a:rPr lang="en-GB" b="1" dirty="0" smtClean="0">
                <a:solidFill>
                  <a:srgbClr val="FF0000"/>
                </a:solidFill>
              </a:rPr>
              <a:t> </a:t>
            </a:r>
            <a:r>
              <a:rPr lang="en-GB" i="1" dirty="0" smtClean="0"/>
              <a:t>- co-sponsor</a:t>
            </a:r>
            <a:endParaRPr lang="en-GB" i="1" dirty="0"/>
          </a:p>
          <a:p>
            <a:pPr marL="457200" lvl="1" indent="0">
              <a:spcAft>
                <a:spcPts val="1200"/>
              </a:spcAft>
              <a:buNone/>
            </a:pPr>
            <a:endParaRPr b="1" i="1" dirty="0">
              <a:solidFill>
                <a:srgbClr val="FF0000"/>
              </a:solidFill>
            </a:endParaRPr>
          </a:p>
        </p:txBody>
      </p:sp>
    </p:spTree>
    <p:extLst>
      <p:ext uri="{BB962C8B-B14F-4D97-AF65-F5344CB8AC3E}">
        <p14:creationId xmlns:p14="http://schemas.microsoft.com/office/powerpoint/2010/main" val="23634351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Closing</a:t>
            </a:r>
            <a:endParaRPr sz="6000" i="1" dirty="0"/>
          </a:p>
        </p:txBody>
      </p:sp>
    </p:spTree>
    <p:extLst>
      <p:ext uri="{BB962C8B-B14F-4D97-AF65-F5344CB8AC3E}">
        <p14:creationId xmlns:p14="http://schemas.microsoft.com/office/powerpoint/2010/main" val="29663467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Next Steps</a:t>
            </a:r>
            <a:endParaRPr sz="2400" dirty="0"/>
          </a:p>
        </p:txBody>
      </p:sp>
      <p:sp>
        <p:nvSpPr>
          <p:cNvPr id="37" name="Google Shape;37;p7"/>
          <p:cNvSpPr txBox="1">
            <a:spLocks noGrp="1"/>
          </p:cNvSpPr>
          <p:nvPr>
            <p:ph type="body" idx="1"/>
          </p:nvPr>
        </p:nvSpPr>
        <p:spPr>
          <a:xfrm>
            <a:off x="311699" y="1152475"/>
            <a:ext cx="8832301" cy="3416400"/>
          </a:xfrm>
          <a:prstGeom prst="rect">
            <a:avLst/>
          </a:prstGeom>
        </p:spPr>
        <p:txBody>
          <a:bodyPr spcFirstLastPara="1" wrap="square" lIns="91425" tIns="91425" rIns="91425" bIns="91425" anchor="t" anchorCtr="0">
            <a:normAutofit lnSpcReduction="10000"/>
          </a:bodyPr>
          <a:lstStyle/>
          <a:p>
            <a:pPr marL="285750" indent="-285750">
              <a:spcAft>
                <a:spcPts val="1200"/>
              </a:spcAft>
            </a:pPr>
            <a:r>
              <a:rPr lang="en-GB" dirty="0" smtClean="0"/>
              <a:t>Our development team are currently focused on enhancing the package for the feedback we received during the recent external testing phase</a:t>
            </a:r>
          </a:p>
          <a:p>
            <a:pPr marL="285750" indent="-285750">
              <a:spcAft>
                <a:spcPts val="1200"/>
              </a:spcAft>
            </a:pPr>
            <a:r>
              <a:rPr lang="en-GB" dirty="0" smtClean="0"/>
              <a:t>We target a permissive licensed open source release ~end of this year, but our </a:t>
            </a:r>
            <a:r>
              <a:rPr lang="en-GB" dirty="0" smtClean="0">
                <a:hlinkClick r:id="rId3"/>
              </a:rPr>
              <a:t>site</a:t>
            </a:r>
            <a:r>
              <a:rPr lang="en-GB" dirty="0" smtClean="0"/>
              <a:t> and code </a:t>
            </a:r>
            <a:r>
              <a:rPr lang="en-GB" dirty="0" smtClean="0">
                <a:hlinkClick r:id="rId4"/>
              </a:rPr>
              <a:t>repo</a:t>
            </a:r>
            <a:r>
              <a:rPr lang="en-GB" dirty="0" smtClean="0"/>
              <a:t> are already open to explore</a:t>
            </a:r>
          </a:p>
          <a:p>
            <a:pPr marL="285750" indent="-285750">
              <a:spcAft>
                <a:spcPts val="1200"/>
              </a:spcAft>
            </a:pPr>
            <a:r>
              <a:rPr lang="en-GB" dirty="0" smtClean="0"/>
              <a:t>If you (either as a company or as an individual) are interested to use and contribute to admiral, then please do reach out to </a:t>
            </a:r>
            <a:r>
              <a:rPr lang="en-GB" dirty="0" smtClean="0">
                <a:hlinkClick r:id="rId5"/>
              </a:rPr>
              <a:t>ross.farrugia@roche.com</a:t>
            </a:r>
            <a:r>
              <a:rPr lang="en-GB" dirty="0"/>
              <a:t> &amp; </a:t>
            </a:r>
            <a:r>
              <a:rPr lang="en-GB" dirty="0" smtClean="0">
                <a:hlinkClick r:id="rId6"/>
              </a:rPr>
              <a:t>michael.s.rimler@gsk.com</a:t>
            </a:r>
            <a:r>
              <a:rPr lang="en-GB" dirty="0" smtClean="0"/>
              <a:t> </a:t>
            </a:r>
          </a:p>
          <a:p>
            <a:pPr marL="285750" indent="-285750">
              <a:spcAft>
                <a:spcPts val="1200"/>
              </a:spcAft>
            </a:pPr>
            <a:r>
              <a:rPr lang="en-GB" dirty="0" smtClean="0"/>
              <a:t>We envisage forming a community to help us maintain and grow this resource for the benefit of all our industry, whilst supporting one another as users  </a:t>
            </a:r>
            <a:endParaRPr dirty="0"/>
          </a:p>
        </p:txBody>
      </p:sp>
    </p:spTree>
    <p:extLst>
      <p:ext uri="{BB962C8B-B14F-4D97-AF65-F5344CB8AC3E}">
        <p14:creationId xmlns:p14="http://schemas.microsoft.com/office/powerpoint/2010/main" val="11546702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483652"/>
          </a:xfrm>
          <a:prstGeom prst="rect">
            <a:avLst/>
          </a:prstGeom>
        </p:spPr>
        <p:txBody>
          <a:bodyPr spcFirstLastPara="1" wrap="square" lIns="91425" tIns="91425" rIns="91425" bIns="91425" anchor="b" anchorCtr="0">
            <a:normAutofit/>
          </a:bodyPr>
          <a:lstStyle/>
          <a:p>
            <a:pPr lvl="0"/>
            <a:r>
              <a:rPr lang="en-GB" sz="4800" i="1" dirty="0" smtClean="0"/>
              <a:t>To end…</a:t>
            </a:r>
            <a:br>
              <a:rPr lang="en-GB" sz="4800" i="1" dirty="0" smtClean="0"/>
            </a:br>
            <a:r>
              <a:rPr lang="en-GB" sz="4800" i="1" dirty="0" smtClean="0"/>
              <a:t>an aspired vision of the future</a:t>
            </a:r>
            <a:endParaRPr sz="6000" i="1" dirty="0"/>
          </a:p>
        </p:txBody>
      </p:sp>
    </p:spTree>
    <p:extLst>
      <p:ext uri="{BB962C8B-B14F-4D97-AF65-F5344CB8AC3E}">
        <p14:creationId xmlns:p14="http://schemas.microsoft.com/office/powerpoint/2010/main" val="1967016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cNvSpPr txBox="1"/>
          <p:nvPr/>
        </p:nvSpPr>
        <p:spPr>
          <a:xfrm>
            <a:off x="-1428750" y="3804559"/>
            <a:ext cx="12001499" cy="6740307"/>
          </a:xfrm>
          <a:prstGeom prst="rect">
            <a:avLst/>
          </a:prstGeom>
          <a:noFill/>
        </p:spPr>
        <p:txBody>
          <a:bodyPr wrap="square" rtlCol="0">
            <a:spAutoFit/>
            <a:scene3d>
              <a:camera prst="perspectiveRelaxedModerately" fov="4800000"/>
              <a:lightRig rig="threePt" dir="t"/>
            </a:scene3d>
          </a:bodyPr>
          <a:lstStyle/>
          <a:p>
            <a:pPr algn="just" defTabSz="685800">
              <a:buClrTx/>
              <a:defRPr/>
            </a:pPr>
            <a:r>
              <a:rPr lang="en-GB" sz="3600" kern="1200" dirty="0">
                <a:solidFill>
                  <a:srgbClr val="FFD800"/>
                </a:solidFill>
                <a:effectLst>
                  <a:glow rad="101600">
                    <a:srgbClr val="FFD800">
                      <a:alpha val="20000"/>
                    </a:srgbClr>
                  </a:glow>
                </a:effectLst>
                <a:latin typeface="Arial Black" panose="020B0A04020102020204" pitchFamily="34" charset="0"/>
              </a:rPr>
              <a:t>A long time ago in a galaxy far, far away...</a:t>
            </a:r>
          </a:p>
          <a:p>
            <a:pPr algn="just" defTabSz="685800">
              <a:buClrTx/>
              <a:defRPr/>
            </a:pPr>
            <a:endPar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endParaRPr>
          </a:p>
          <a:p>
            <a:pPr algn="just" defTabSz="685800">
              <a:buClrTx/>
              <a:defRPr/>
            </a:pPr>
            <a:r>
              <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rPr>
              <a:t>We worked only in company silos and the idea of sharing ideas and collaborating across-industry seemed “blue-sky thinking”… </a:t>
            </a:r>
            <a:endParaRPr lang="en-GB" sz="3300" kern="1200" dirty="0">
              <a:solidFill>
                <a:srgbClr val="FFD800"/>
              </a:solidFill>
              <a:effectLst>
                <a:glow rad="101600">
                  <a:srgbClr val="FFD800">
                    <a:alpha val="20000"/>
                  </a:srgbClr>
                </a:glow>
              </a:effectLst>
              <a:latin typeface="Arial Black" panose="020B0A04020102020204" pitchFamily="34" charset="0"/>
              <a:ea typeface="+mn-ea"/>
              <a:cs typeface="+mn-cs"/>
            </a:endParaRPr>
          </a:p>
          <a:p>
            <a:pPr algn="just" defTabSz="685800">
              <a:buClrTx/>
              <a:defRPr/>
            </a:pPr>
            <a:endPar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endParaRPr>
          </a:p>
          <a:p>
            <a:pPr algn="just" defTabSz="685800">
              <a:buClrTx/>
              <a:defRPr/>
            </a:pPr>
            <a:r>
              <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rPr>
              <a:t>Thank you to PHUSE for pioneering in breaking down these imaginary walls…</a:t>
            </a:r>
            <a:endParaRPr lang="en-GB" sz="3300" kern="1200" dirty="0">
              <a:solidFill>
                <a:srgbClr val="FFD800"/>
              </a:solidFill>
              <a:effectLst>
                <a:glow rad="101600">
                  <a:srgbClr val="FFD800">
                    <a:alpha val="20000"/>
                  </a:srgbClr>
                </a:glow>
              </a:effectLst>
              <a:latin typeface="Arial Black" panose="020B0A04020102020204" pitchFamily="34" charset="0"/>
              <a:ea typeface="+mn-ea"/>
              <a:cs typeface="+mn-cs"/>
            </a:endParaRPr>
          </a:p>
          <a:p>
            <a:pPr algn="just" defTabSz="685800">
              <a:buClrTx/>
              <a:defRPr/>
            </a:pPr>
            <a:endPar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endParaRPr>
          </a:p>
          <a:p>
            <a:pPr algn="just" defTabSz="685800">
              <a:buClrTx/>
              <a:defRPr/>
            </a:pPr>
            <a:r>
              <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rPr>
              <a:t>Also thank you to the ~100 people that have contributed to the journey of admiral thus far…</a:t>
            </a:r>
          </a:p>
          <a:p>
            <a:pPr algn="just" defTabSz="685800">
              <a:buClrTx/>
              <a:defRPr/>
            </a:pPr>
            <a:endParaRPr lang="en-GB" sz="3300" kern="1200" dirty="0">
              <a:solidFill>
                <a:srgbClr val="FFD800"/>
              </a:solidFill>
              <a:effectLst>
                <a:glow rad="101600">
                  <a:srgbClr val="FFD800">
                    <a:alpha val="20000"/>
                  </a:srgbClr>
                </a:glow>
              </a:effectLst>
              <a:latin typeface="Arial Black" panose="020B0A04020102020204" pitchFamily="34" charset="0"/>
              <a:ea typeface="+mn-ea"/>
              <a:cs typeface="+mn-cs"/>
            </a:endParaRPr>
          </a:p>
          <a:p>
            <a:pPr algn="just" defTabSz="685800">
              <a:buClrTx/>
              <a:defRPr/>
            </a:pPr>
            <a:r>
              <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rPr>
              <a:t>However, admiral is </a:t>
            </a:r>
            <a:r>
              <a:rPr lang="en-GB" sz="3300" u="dbl" kern="1200" dirty="0" smtClean="0">
                <a:solidFill>
                  <a:srgbClr val="FFD800"/>
                </a:solidFill>
                <a:effectLst>
                  <a:glow rad="101600">
                    <a:srgbClr val="FFD800">
                      <a:alpha val="20000"/>
                    </a:srgbClr>
                  </a:glow>
                </a:effectLst>
                <a:latin typeface="Arial Black" panose="020B0A04020102020204" pitchFamily="34" charset="0"/>
                <a:ea typeface="+mn-ea"/>
                <a:cs typeface="+mn-cs"/>
              </a:rPr>
              <a:t>only one chapter</a:t>
            </a:r>
            <a:r>
              <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rPr>
              <a:t> in this story!</a:t>
            </a:r>
            <a:endParaRPr lang="en-GB" sz="3300" kern="1200" dirty="0">
              <a:solidFill>
                <a:srgbClr val="FFD800"/>
              </a:solidFill>
              <a:effectLst>
                <a:glow rad="101600">
                  <a:srgbClr val="FFD800">
                    <a:alpha val="20000"/>
                  </a:srgbClr>
                </a:glow>
              </a:effectLst>
              <a:latin typeface="Arial Black" panose="020B0A04020102020204" pitchFamily="34" charset="0"/>
              <a:ea typeface="+mn-ea"/>
              <a:cs typeface="+mn-cs"/>
            </a:endParaRPr>
          </a:p>
        </p:txBody>
      </p:sp>
      <p:sp>
        <p:nvSpPr>
          <p:cNvPr id="2" name="Stars"/>
          <p:cNvSpPr/>
          <p:nvPr/>
        </p:nvSpPr>
        <p:spPr>
          <a:xfrm>
            <a:off x="0" y="0"/>
            <a:ext cx="9144000" cy="3200400"/>
          </a:xfrm>
          <a:prstGeom prst="rect">
            <a:avLst/>
          </a:prstGeom>
          <a:blipFill>
            <a:blip r:embed="rId3"/>
            <a:stretch>
              <a:fillRect/>
            </a:stretch>
          </a:blip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panose="020F0502020204030204"/>
            </a:endParaRPr>
          </a:p>
        </p:txBody>
      </p:sp>
    </p:spTree>
    <p:extLst>
      <p:ext uri="{BB962C8B-B14F-4D97-AF65-F5344CB8AC3E}">
        <p14:creationId xmlns:p14="http://schemas.microsoft.com/office/powerpoint/2010/main" val="104171921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fill="hold" grpId="0" nodeType="withEffect">
                                  <p:stCondLst>
                                    <p:cond delay="0"/>
                                  </p:stCondLst>
                                  <p:childTnLst>
                                    <p:animMotion origin="layout" path="M 0 4.44444E-6 L 0 -1.26667 " pathEditMode="relative" rAng="0" ptsTypes="AA">
                                      <p:cBhvr>
                                        <p:cTn id="6" dur="24000" fill="hold"/>
                                        <p:tgtEl>
                                          <p:spTgt spid="7"/>
                                        </p:tgtEl>
                                        <p:attrNameLst>
                                          <p:attrName>ppt_x</p:attrName>
                                          <p:attrName>ppt_y</p:attrName>
                                        </p:attrNameLst>
                                      </p:cBhvr>
                                      <p:rCtr x="0" y="-63333"/>
                                    </p:animMotion>
                                  </p:childTnLst>
                                </p:cTn>
                              </p:par>
                              <p:par>
                                <p:cTn id="7" presetID="6" presetClass="emph" presetSubtype="0" fill="hold" grpId="1" nodeType="withEffect">
                                  <p:stCondLst>
                                    <p:cond delay="0"/>
                                  </p:stCondLst>
                                  <p:childTnLst>
                                    <p:animScale>
                                      <p:cBhvr>
                                        <p:cTn id="8" dur="24000" fill="hold"/>
                                        <p:tgtEl>
                                          <p:spTgt spid="7"/>
                                        </p:tgtEl>
                                      </p:cBhvr>
                                      <p:by x="10000" y="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89508" y="4458421"/>
            <a:ext cx="885449" cy="479014"/>
          </a:xfrm>
          <a:prstGeom prst="rect">
            <a:avLst/>
          </a:prstGeom>
        </p:spPr>
      </p:pic>
      <p:pic>
        <p:nvPicPr>
          <p:cNvPr id="7" name="Picture 6"/>
          <p:cNvPicPr>
            <a:picLocks noChangeAspect="1"/>
          </p:cNvPicPr>
          <p:nvPr/>
        </p:nvPicPr>
        <p:blipFill>
          <a:blip r:embed="rId4"/>
          <a:stretch>
            <a:fillRect/>
          </a:stretch>
        </p:blipFill>
        <p:spPr>
          <a:xfrm>
            <a:off x="1804682" y="4358590"/>
            <a:ext cx="1293857" cy="680318"/>
          </a:xfrm>
          <a:prstGeom prst="rect">
            <a:avLst/>
          </a:prstGeom>
        </p:spPr>
      </p:pic>
      <p:pic>
        <p:nvPicPr>
          <p:cNvPr id="9" name="Picture 8"/>
          <p:cNvPicPr>
            <a:picLocks noChangeAspect="1"/>
          </p:cNvPicPr>
          <p:nvPr/>
        </p:nvPicPr>
        <p:blipFill>
          <a:blip r:embed="rId5"/>
          <a:stretch>
            <a:fillRect/>
          </a:stretch>
        </p:blipFill>
        <p:spPr>
          <a:xfrm>
            <a:off x="3391480" y="4387803"/>
            <a:ext cx="767304" cy="620614"/>
          </a:xfrm>
          <a:prstGeom prst="rect">
            <a:avLst/>
          </a:prstGeom>
        </p:spPr>
      </p:pic>
      <p:pic>
        <p:nvPicPr>
          <p:cNvPr id="13" name="Picture 12"/>
          <p:cNvPicPr>
            <a:picLocks noChangeAspect="1"/>
          </p:cNvPicPr>
          <p:nvPr/>
        </p:nvPicPr>
        <p:blipFill>
          <a:blip r:embed="rId6"/>
          <a:stretch>
            <a:fillRect/>
          </a:stretch>
        </p:blipFill>
        <p:spPr>
          <a:xfrm>
            <a:off x="6348962" y="4365141"/>
            <a:ext cx="1197995" cy="670877"/>
          </a:xfrm>
          <a:prstGeom prst="rect">
            <a:avLst/>
          </a:prstGeom>
        </p:spPr>
      </p:pic>
      <p:pic>
        <p:nvPicPr>
          <p:cNvPr id="22" name="Graphic 47">
            <a:extLst>
              <a:ext uri="{FF2B5EF4-FFF2-40B4-BE49-F238E27FC236}">
                <a16:creationId xmlns:a16="http://schemas.microsoft.com/office/drawing/2014/main" id="{06B0C9FB-82B0-43C0-BD0C-050D642294A5}"/>
              </a:ext>
            </a:extLst>
          </p:cNvPr>
          <p:cNvPicPr>
            <a:picLocks noChangeAspect="1"/>
          </p:cNvPicPr>
          <p:nvPr/>
        </p:nvPicPr>
        <p:blipFill>
          <a:blip r:embed="rId7">
            <a:extLst>
              <a:ext uri="{96DAC541-7B7A-43D3-8B79-37D633B846F1}">
                <asvg:svgBlip xmlns="" xmlns:asvg="http://schemas.microsoft.com/office/drawing/2016/SVG/main" r:embed="rId12"/>
              </a:ext>
            </a:extLst>
          </a:blip>
          <a:stretch>
            <a:fillRect/>
          </a:stretch>
        </p:blipFill>
        <p:spPr>
          <a:xfrm>
            <a:off x="1804682" y="457369"/>
            <a:ext cx="1240685" cy="1240685"/>
          </a:xfrm>
          <a:prstGeom prst="rect">
            <a:avLst/>
          </a:prstGeom>
        </p:spPr>
      </p:pic>
      <p:pic>
        <p:nvPicPr>
          <p:cNvPr id="23" name="Picture 2">
            <a:extLst>
              <a:ext uri="{FF2B5EF4-FFF2-40B4-BE49-F238E27FC236}">
                <a16:creationId xmlns:a16="http://schemas.microsoft.com/office/drawing/2014/main" id="{3D1458A6-8C83-45F6-8D98-84D84614920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12595" y="2215331"/>
            <a:ext cx="1088355" cy="126067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Icon&#10;&#10;Description automatically generated">
            <a:extLst>
              <a:ext uri="{FF2B5EF4-FFF2-40B4-BE49-F238E27FC236}">
                <a16:creationId xmlns:a16="http://schemas.microsoft.com/office/drawing/2014/main" id="{819F0A68-1899-474E-B62C-93E6E3A6B60C}"/>
              </a:ext>
            </a:extLst>
          </p:cNvPr>
          <p:cNvPicPr>
            <a:picLocks noChangeAspect="1"/>
          </p:cNvPicPr>
          <p:nvPr/>
        </p:nvPicPr>
        <p:blipFill>
          <a:blip r:embed="rId14"/>
          <a:stretch>
            <a:fillRect/>
          </a:stretch>
        </p:blipFill>
        <p:spPr>
          <a:xfrm>
            <a:off x="3423701" y="1343349"/>
            <a:ext cx="1326814" cy="1324606"/>
          </a:xfrm>
          <a:prstGeom prst="rect">
            <a:avLst/>
          </a:prstGeom>
        </p:spPr>
      </p:pic>
      <p:pic>
        <p:nvPicPr>
          <p:cNvPr id="26" name="Picture 25" descr="Logo&#10;&#10;Description automatically generated">
            <a:extLst>
              <a:ext uri="{FF2B5EF4-FFF2-40B4-BE49-F238E27FC236}">
                <a16:creationId xmlns:a16="http://schemas.microsoft.com/office/drawing/2014/main" id="{EB9CB762-C357-408D-A77F-80859CBAB4B9}"/>
              </a:ext>
            </a:extLst>
          </p:cNvPr>
          <p:cNvPicPr>
            <a:picLocks noChangeAspect="1"/>
          </p:cNvPicPr>
          <p:nvPr/>
        </p:nvPicPr>
        <p:blipFill>
          <a:blip r:embed="rId15"/>
          <a:stretch>
            <a:fillRect/>
          </a:stretch>
        </p:blipFill>
        <p:spPr>
          <a:xfrm>
            <a:off x="2419861" y="1323340"/>
            <a:ext cx="1087288" cy="1262393"/>
          </a:xfrm>
          <a:prstGeom prst="rect">
            <a:avLst/>
          </a:prstGeom>
        </p:spPr>
      </p:pic>
      <p:pic>
        <p:nvPicPr>
          <p:cNvPr id="27" name="Graphic 54">
            <a:extLst>
              <a:ext uri="{FF2B5EF4-FFF2-40B4-BE49-F238E27FC236}">
                <a16:creationId xmlns:a16="http://schemas.microsoft.com/office/drawing/2014/main" id="{CBE6F001-BF40-4774-909F-D21B8E52E06F}"/>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1239112" y="1321792"/>
            <a:ext cx="1260496" cy="1260496"/>
          </a:xfrm>
          <a:prstGeom prst="rect">
            <a:avLst/>
          </a:prstGeom>
        </p:spPr>
      </p:pic>
      <p:pic>
        <p:nvPicPr>
          <p:cNvPr id="28" name="Graphic 55">
            <a:extLst>
              <a:ext uri="{FF2B5EF4-FFF2-40B4-BE49-F238E27FC236}">
                <a16:creationId xmlns:a16="http://schemas.microsoft.com/office/drawing/2014/main" id="{F343EFCE-7055-4479-BD87-9D9AE2F50BC1}"/>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4019074" y="2200062"/>
            <a:ext cx="1260496" cy="1260496"/>
          </a:xfrm>
          <a:prstGeom prst="rect">
            <a:avLst/>
          </a:prstGeom>
        </p:spPr>
      </p:pic>
      <p:pic>
        <p:nvPicPr>
          <p:cNvPr id="29" name="Graphic 56">
            <a:extLst>
              <a:ext uri="{FF2B5EF4-FFF2-40B4-BE49-F238E27FC236}">
                <a16:creationId xmlns:a16="http://schemas.microsoft.com/office/drawing/2014/main" id="{323EC0D7-453F-4317-8AFA-DCFCB67559B4}"/>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6226701" y="2191779"/>
            <a:ext cx="1260496" cy="1260496"/>
          </a:xfrm>
          <a:prstGeom prst="rect">
            <a:avLst/>
          </a:prstGeom>
        </p:spPr>
      </p:pic>
      <p:pic>
        <p:nvPicPr>
          <p:cNvPr id="31" name="Picture 30" descr="Text&#10;&#10;Description automatically generated">
            <a:extLst>
              <a:ext uri="{FF2B5EF4-FFF2-40B4-BE49-F238E27FC236}">
                <a16:creationId xmlns:a16="http://schemas.microsoft.com/office/drawing/2014/main" id="{7B001E05-B0CD-402A-B590-69CBDDDC80C7}"/>
              </a:ext>
            </a:extLst>
          </p:cNvPr>
          <p:cNvPicPr>
            <a:picLocks noChangeAspect="1"/>
          </p:cNvPicPr>
          <p:nvPr/>
        </p:nvPicPr>
        <p:blipFill>
          <a:blip r:embed="rId20"/>
          <a:stretch>
            <a:fillRect/>
          </a:stretch>
        </p:blipFill>
        <p:spPr>
          <a:xfrm>
            <a:off x="2912887" y="2224856"/>
            <a:ext cx="1224515" cy="1226555"/>
          </a:xfrm>
          <a:prstGeom prst="rect">
            <a:avLst/>
          </a:prstGeom>
        </p:spPr>
      </p:pic>
      <p:pic>
        <p:nvPicPr>
          <p:cNvPr id="32" name="Graphic 61">
            <a:extLst>
              <a:ext uri="{FF2B5EF4-FFF2-40B4-BE49-F238E27FC236}">
                <a16:creationId xmlns:a16="http://schemas.microsoft.com/office/drawing/2014/main" id="{76569380-A9D0-479C-8D2D-998B96744600}"/>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2948813" y="2203382"/>
            <a:ext cx="1180441" cy="1260496"/>
          </a:xfrm>
          <a:prstGeom prst="rect">
            <a:avLst/>
          </a:prstGeom>
        </p:spPr>
      </p:pic>
      <p:pic>
        <p:nvPicPr>
          <p:cNvPr id="33" name="Graphic 64">
            <a:extLst>
              <a:ext uri="{FF2B5EF4-FFF2-40B4-BE49-F238E27FC236}">
                <a16:creationId xmlns:a16="http://schemas.microsoft.com/office/drawing/2014/main" id="{AA502DE9-7AC8-4D58-8901-AC77511CCDB7}"/>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2342925" y="1312267"/>
            <a:ext cx="1260496" cy="1260496"/>
          </a:xfrm>
          <a:prstGeom prst="rect">
            <a:avLst/>
          </a:prstGeom>
        </p:spPr>
      </p:pic>
      <p:pic>
        <p:nvPicPr>
          <p:cNvPr id="34" name="Graphic 69">
            <a:extLst>
              <a:ext uri="{FF2B5EF4-FFF2-40B4-BE49-F238E27FC236}">
                <a16:creationId xmlns:a16="http://schemas.microsoft.com/office/drawing/2014/main" id="{1B6C7512-9828-4C8C-8494-7D1A0B04C8C7}"/>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1819681" y="2208209"/>
            <a:ext cx="1260496" cy="1260496"/>
          </a:xfrm>
          <a:prstGeom prst="rect">
            <a:avLst/>
          </a:prstGeom>
        </p:spPr>
      </p:pic>
      <p:pic>
        <p:nvPicPr>
          <p:cNvPr id="35" name="Graphic 71">
            <a:extLst>
              <a:ext uri="{FF2B5EF4-FFF2-40B4-BE49-F238E27FC236}">
                <a16:creationId xmlns:a16="http://schemas.microsoft.com/office/drawing/2014/main" id="{69951A49-B629-4EB9-9EDE-70F7995959D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4559584" y="3089810"/>
            <a:ext cx="1260496" cy="1260496"/>
          </a:xfrm>
          <a:prstGeom prst="rect">
            <a:avLst/>
          </a:prstGeom>
        </p:spPr>
      </p:pic>
      <p:sp>
        <p:nvSpPr>
          <p:cNvPr id="38" name="TextBox 37">
            <a:extLst>
              <a:ext uri="{FF2B5EF4-FFF2-40B4-BE49-F238E27FC236}">
                <a16:creationId xmlns:a16="http://schemas.microsoft.com/office/drawing/2014/main" id="{58B4CD6E-BEB3-4794-AE6D-CB4582A2C43D}"/>
              </a:ext>
            </a:extLst>
          </p:cNvPr>
          <p:cNvSpPr txBox="1"/>
          <p:nvPr/>
        </p:nvSpPr>
        <p:spPr>
          <a:xfrm>
            <a:off x="2003132" y="870929"/>
            <a:ext cx="877163" cy="323165"/>
          </a:xfrm>
          <a:prstGeom prst="rect">
            <a:avLst/>
          </a:prstGeom>
          <a:noFill/>
        </p:spPr>
        <p:txBody>
          <a:bodyPr wrap="none" rtlCol="0">
            <a:spAutoFit/>
          </a:bodyPr>
          <a:lstStyle/>
          <a:p>
            <a:r>
              <a:rPr lang="en-US" sz="1500" b="1" err="1">
                <a:latin typeface="Courier New" panose="02070309020205020404" pitchFamily="49" charset="0"/>
                <a:cs typeface="Courier New" panose="02070309020205020404" pitchFamily="49" charset="0"/>
              </a:rPr>
              <a:t>diffdf</a:t>
            </a:r>
            <a:endParaRPr lang="en-US" sz="1500" b="1">
              <a:latin typeface="Courier New" panose="02070309020205020404" pitchFamily="49" charset="0"/>
              <a:cs typeface="Courier New" panose="02070309020205020404" pitchFamily="49" charset="0"/>
            </a:endParaRPr>
          </a:p>
        </p:txBody>
      </p:sp>
      <p:pic>
        <p:nvPicPr>
          <p:cNvPr id="39" name="Graphic 76">
            <a:extLst>
              <a:ext uri="{FF2B5EF4-FFF2-40B4-BE49-F238E27FC236}">
                <a16:creationId xmlns:a16="http://schemas.microsoft.com/office/drawing/2014/main" id="{52F5F97B-C83A-4095-9221-84DBA1BD96FD}"/>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3457433" y="3129252"/>
            <a:ext cx="1260496" cy="1260496"/>
          </a:xfrm>
          <a:prstGeom prst="rect">
            <a:avLst/>
          </a:prstGeom>
        </p:spPr>
      </p:pic>
      <p:pic>
        <p:nvPicPr>
          <p:cNvPr id="40" name="Graphic 77">
            <a:extLst>
              <a:ext uri="{FF2B5EF4-FFF2-40B4-BE49-F238E27FC236}">
                <a16:creationId xmlns:a16="http://schemas.microsoft.com/office/drawing/2014/main" id="{B38D10C9-E6F2-4D46-890A-2CE5596A1486}"/>
              </a:ext>
            </a:extLst>
          </p:cNvPr>
          <p:cNvPicPr>
            <a:picLocks noChangeAspect="1"/>
          </p:cNvPicPr>
          <p:nvPr/>
        </p:nvPicPr>
        <p:blipFill>
          <a:blip r:embed="rId18">
            <a:extLst>
              <a:ext uri="{96DAC541-7B7A-43D3-8B79-37D633B846F1}">
                <asvg:svgBlip xmlns="" xmlns:asvg="http://schemas.microsoft.com/office/drawing/2016/SVG/main" r:embed="rId19"/>
              </a:ext>
            </a:extLst>
          </a:blip>
          <a:stretch>
            <a:fillRect/>
          </a:stretch>
        </p:blipFill>
        <p:spPr>
          <a:xfrm>
            <a:off x="3453146" y="1325841"/>
            <a:ext cx="1260496" cy="1260496"/>
          </a:xfrm>
          <a:prstGeom prst="rect">
            <a:avLst/>
          </a:prstGeom>
        </p:spPr>
      </p:pic>
      <p:sp>
        <p:nvSpPr>
          <p:cNvPr id="41" name="TextBox 40">
            <a:extLst>
              <a:ext uri="{FF2B5EF4-FFF2-40B4-BE49-F238E27FC236}">
                <a16:creationId xmlns:a16="http://schemas.microsoft.com/office/drawing/2014/main" id="{DE20C13E-D08E-4010-BC31-CFC518461F79}"/>
              </a:ext>
            </a:extLst>
          </p:cNvPr>
          <p:cNvSpPr txBox="1"/>
          <p:nvPr/>
        </p:nvSpPr>
        <p:spPr>
          <a:xfrm>
            <a:off x="1689128" y="1643913"/>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sp>
        <p:nvSpPr>
          <p:cNvPr id="42" name="TextBox 41">
            <a:extLst>
              <a:ext uri="{FF2B5EF4-FFF2-40B4-BE49-F238E27FC236}">
                <a16:creationId xmlns:a16="http://schemas.microsoft.com/office/drawing/2014/main" id="{E5DA121F-14D9-48FA-A7C5-9886182A0F52}"/>
              </a:ext>
            </a:extLst>
          </p:cNvPr>
          <p:cNvSpPr txBox="1"/>
          <p:nvPr/>
        </p:nvSpPr>
        <p:spPr>
          <a:xfrm>
            <a:off x="2802356" y="3425668"/>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sp>
        <p:nvSpPr>
          <p:cNvPr id="44" name="TextBox 43">
            <a:extLst>
              <a:ext uri="{FF2B5EF4-FFF2-40B4-BE49-F238E27FC236}">
                <a16:creationId xmlns:a16="http://schemas.microsoft.com/office/drawing/2014/main" id="{3A570780-F147-49AF-BCB1-8202BC433425}"/>
              </a:ext>
            </a:extLst>
          </p:cNvPr>
          <p:cNvSpPr txBox="1"/>
          <p:nvPr/>
        </p:nvSpPr>
        <p:spPr>
          <a:xfrm>
            <a:off x="6649986" y="2477143"/>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sp>
        <p:nvSpPr>
          <p:cNvPr id="45" name="TextBox 44">
            <a:extLst>
              <a:ext uri="{FF2B5EF4-FFF2-40B4-BE49-F238E27FC236}">
                <a16:creationId xmlns:a16="http://schemas.microsoft.com/office/drawing/2014/main" id="{83888669-4653-4370-A076-385DCE850BC6}"/>
              </a:ext>
            </a:extLst>
          </p:cNvPr>
          <p:cNvSpPr txBox="1"/>
          <p:nvPr/>
        </p:nvSpPr>
        <p:spPr>
          <a:xfrm>
            <a:off x="4981058" y="3396892"/>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pic>
        <p:nvPicPr>
          <p:cNvPr id="46" name="Graphic 83">
            <a:extLst>
              <a:ext uri="{FF2B5EF4-FFF2-40B4-BE49-F238E27FC236}">
                <a16:creationId xmlns:a16="http://schemas.microsoft.com/office/drawing/2014/main" id="{971601CD-2970-4DED-89BA-259578F777DD}"/>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682689" y="2214446"/>
            <a:ext cx="1260496" cy="1260496"/>
          </a:xfrm>
          <a:prstGeom prst="rect">
            <a:avLst/>
          </a:prstGeom>
        </p:spPr>
      </p:pic>
      <p:sp>
        <p:nvSpPr>
          <p:cNvPr id="47" name="TextBox 46">
            <a:extLst>
              <a:ext uri="{FF2B5EF4-FFF2-40B4-BE49-F238E27FC236}">
                <a16:creationId xmlns:a16="http://schemas.microsoft.com/office/drawing/2014/main" id="{D8591D99-7C22-4334-B55F-0A239A039428}"/>
              </a:ext>
            </a:extLst>
          </p:cNvPr>
          <p:cNvSpPr txBox="1"/>
          <p:nvPr/>
        </p:nvSpPr>
        <p:spPr>
          <a:xfrm>
            <a:off x="1124138" y="2477143"/>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sp>
        <p:nvSpPr>
          <p:cNvPr id="49" name="TextBox 48">
            <a:extLst>
              <a:ext uri="{FF2B5EF4-FFF2-40B4-BE49-F238E27FC236}">
                <a16:creationId xmlns:a16="http://schemas.microsoft.com/office/drawing/2014/main" id="{2CB27FEE-F6EB-435C-B01B-9D0EBFD98CC1}"/>
              </a:ext>
            </a:extLst>
          </p:cNvPr>
          <p:cNvSpPr txBox="1"/>
          <p:nvPr/>
        </p:nvSpPr>
        <p:spPr>
          <a:xfrm>
            <a:off x="7194179" y="1610089"/>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pic>
        <p:nvPicPr>
          <p:cNvPr id="51" name="Picture 50" descr="Logo&#10;&#10;Description automatically generated">
            <a:extLst>
              <a:ext uri="{FF2B5EF4-FFF2-40B4-BE49-F238E27FC236}">
                <a16:creationId xmlns:a16="http://schemas.microsoft.com/office/drawing/2014/main" id="{64A9011B-1D4E-4278-843C-D18A478FDDB3}"/>
              </a:ext>
            </a:extLst>
          </p:cNvPr>
          <p:cNvPicPr>
            <a:picLocks noChangeAspect="1"/>
          </p:cNvPicPr>
          <p:nvPr/>
        </p:nvPicPr>
        <p:blipFill>
          <a:blip r:embed="rId21"/>
          <a:stretch>
            <a:fillRect/>
          </a:stretch>
        </p:blipFill>
        <p:spPr>
          <a:xfrm>
            <a:off x="4649140" y="1346317"/>
            <a:ext cx="1112365" cy="1226855"/>
          </a:xfrm>
          <a:prstGeom prst="rect">
            <a:avLst/>
          </a:prstGeom>
        </p:spPr>
      </p:pic>
      <p:pic>
        <p:nvPicPr>
          <p:cNvPr id="52" name="Picture 51" descr="A picture containing text, sign, vector graphics&#10;&#10;Description automatically generated">
            <a:extLst>
              <a:ext uri="{FF2B5EF4-FFF2-40B4-BE49-F238E27FC236}">
                <a16:creationId xmlns:a16="http://schemas.microsoft.com/office/drawing/2014/main" id="{1EA7AF30-51E0-41E9-9056-7AC92A0BA351}"/>
              </a:ext>
            </a:extLst>
          </p:cNvPr>
          <p:cNvPicPr>
            <a:picLocks noChangeAspect="1"/>
          </p:cNvPicPr>
          <p:nvPr/>
        </p:nvPicPr>
        <p:blipFill>
          <a:blip r:embed="rId22"/>
          <a:stretch>
            <a:fillRect/>
          </a:stretch>
        </p:blipFill>
        <p:spPr>
          <a:xfrm>
            <a:off x="4649140" y="3130120"/>
            <a:ext cx="1112364" cy="1219855"/>
          </a:xfrm>
          <a:prstGeom prst="rect">
            <a:avLst/>
          </a:prstGeom>
        </p:spPr>
      </p:pic>
      <p:pic>
        <p:nvPicPr>
          <p:cNvPr id="53" name="Picture 52" descr="A picture containing text&#10;&#10;Description automatically generated">
            <a:extLst>
              <a:ext uri="{FF2B5EF4-FFF2-40B4-BE49-F238E27FC236}">
                <a16:creationId xmlns:a16="http://schemas.microsoft.com/office/drawing/2014/main" id="{436A9A5A-17C7-4321-A07A-621513F80AB8}"/>
              </a:ext>
            </a:extLst>
          </p:cNvPr>
          <p:cNvPicPr>
            <a:picLocks noChangeAspect="1"/>
          </p:cNvPicPr>
          <p:nvPr/>
        </p:nvPicPr>
        <p:blipFill>
          <a:blip r:embed="rId23"/>
          <a:stretch>
            <a:fillRect/>
          </a:stretch>
        </p:blipFill>
        <p:spPr>
          <a:xfrm>
            <a:off x="5211692" y="2207283"/>
            <a:ext cx="1088557" cy="1240418"/>
          </a:xfrm>
          <a:prstGeom prst="rect">
            <a:avLst/>
          </a:prstGeom>
        </p:spPr>
      </p:pic>
      <p:pic>
        <p:nvPicPr>
          <p:cNvPr id="54" name="Picture 53" descr="Logo&#10;&#10;Description automatically generated">
            <a:extLst>
              <a:ext uri="{FF2B5EF4-FFF2-40B4-BE49-F238E27FC236}">
                <a16:creationId xmlns:a16="http://schemas.microsoft.com/office/drawing/2014/main" id="{2A48C648-45AA-4980-9C22-99B32F258955}"/>
              </a:ext>
            </a:extLst>
          </p:cNvPr>
          <p:cNvPicPr>
            <a:picLocks noChangeAspect="1"/>
          </p:cNvPicPr>
          <p:nvPr/>
        </p:nvPicPr>
        <p:blipFill>
          <a:blip r:embed="rId24"/>
          <a:stretch>
            <a:fillRect/>
          </a:stretch>
        </p:blipFill>
        <p:spPr>
          <a:xfrm>
            <a:off x="4066914" y="2206468"/>
            <a:ext cx="1156150" cy="1232489"/>
          </a:xfrm>
          <a:prstGeom prst="rect">
            <a:avLst/>
          </a:prstGeom>
        </p:spPr>
      </p:pic>
      <p:pic>
        <p:nvPicPr>
          <p:cNvPr id="48" name="Graphic 85">
            <a:extLst>
              <a:ext uri="{FF2B5EF4-FFF2-40B4-BE49-F238E27FC236}">
                <a16:creationId xmlns:a16="http://schemas.microsoft.com/office/drawing/2014/main" id="{40D900B0-C9BC-4642-BA90-83DC9A8DCAA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6804562" y="1346662"/>
            <a:ext cx="1260496" cy="1260496"/>
          </a:xfrm>
          <a:prstGeom prst="rect">
            <a:avLst/>
          </a:prstGeom>
        </p:spPr>
      </p:pic>
      <p:pic>
        <p:nvPicPr>
          <p:cNvPr id="2" name="Picture 1"/>
          <p:cNvPicPr>
            <a:picLocks noChangeAspect="1"/>
          </p:cNvPicPr>
          <p:nvPr/>
        </p:nvPicPr>
        <p:blipFill>
          <a:blip r:embed="rId25"/>
          <a:stretch>
            <a:fillRect/>
          </a:stretch>
        </p:blipFill>
        <p:spPr>
          <a:xfrm>
            <a:off x="5652538" y="1367624"/>
            <a:ext cx="1320755" cy="1173511"/>
          </a:xfrm>
          <a:prstGeom prst="rect">
            <a:avLst/>
          </a:prstGeom>
        </p:spPr>
      </p:pic>
      <p:grpSp>
        <p:nvGrpSpPr>
          <p:cNvPr id="8" name="Group 7"/>
          <p:cNvGrpSpPr/>
          <p:nvPr/>
        </p:nvGrpSpPr>
        <p:grpSpPr>
          <a:xfrm>
            <a:off x="2360967" y="3121396"/>
            <a:ext cx="2375310" cy="1299843"/>
            <a:chOff x="2369304" y="3090125"/>
            <a:chExt cx="2375310" cy="1299843"/>
          </a:xfrm>
        </p:grpSpPr>
        <p:pic>
          <p:nvPicPr>
            <p:cNvPr id="30" name="Graphic 58">
              <a:extLst>
                <a:ext uri="{FF2B5EF4-FFF2-40B4-BE49-F238E27FC236}">
                  <a16:creationId xmlns:a16="http://schemas.microsoft.com/office/drawing/2014/main" id="{8850C057-5D18-4E2A-9469-BDFA4164034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2369304" y="3098094"/>
              <a:ext cx="1260496" cy="1260496"/>
            </a:xfrm>
            <a:prstGeom prst="rect">
              <a:avLst/>
            </a:prstGeom>
          </p:spPr>
        </p:pic>
        <p:pic>
          <p:nvPicPr>
            <p:cNvPr id="6" name="Picture 5"/>
            <p:cNvPicPr>
              <a:picLocks noChangeAspect="1"/>
            </p:cNvPicPr>
            <p:nvPr/>
          </p:nvPicPr>
          <p:blipFill>
            <a:blip r:embed="rId26"/>
            <a:stretch>
              <a:fillRect/>
            </a:stretch>
          </p:blipFill>
          <p:spPr>
            <a:xfrm>
              <a:off x="3444771" y="3090125"/>
              <a:ext cx="1299843" cy="1299843"/>
            </a:xfrm>
            <a:prstGeom prst="rect">
              <a:avLst/>
            </a:prstGeom>
          </p:spPr>
        </p:pic>
      </p:grpSp>
      <p:sp>
        <p:nvSpPr>
          <p:cNvPr id="3" name="Content Placeholder 2"/>
          <p:cNvSpPr>
            <a:spLocks noGrp="1"/>
          </p:cNvSpPr>
          <p:nvPr>
            <p:ph idx="1"/>
          </p:nvPr>
        </p:nvSpPr>
        <p:spPr>
          <a:xfrm>
            <a:off x="1098946" y="2234056"/>
            <a:ext cx="6921276" cy="723392"/>
          </a:xfrm>
          <a:solidFill>
            <a:schemeClr val="bg2"/>
          </a:solidFill>
          <a:ln>
            <a:solidFill>
              <a:schemeClr val="tx1"/>
            </a:solidFill>
          </a:ln>
        </p:spPr>
        <p:txBody>
          <a:bodyPr>
            <a:normAutofit/>
          </a:bodyPr>
          <a:lstStyle/>
          <a:p>
            <a:pPr marL="0" indent="0" algn="ctr">
              <a:spcAft>
                <a:spcPts val="750"/>
              </a:spcAft>
              <a:buClr>
                <a:srgbClr val="FF3300"/>
              </a:buClr>
              <a:buNone/>
            </a:pPr>
            <a:r>
              <a:rPr lang="en-GB" dirty="0"/>
              <a:t>Imagine admiral as merely a single component of a </a:t>
            </a:r>
            <a:r>
              <a:rPr lang="en-GB" b="1" dirty="0">
                <a:solidFill>
                  <a:srgbClr val="FF3300"/>
                </a:solidFill>
              </a:rPr>
              <a:t>wider e2e Pharma clinical reporting suite </a:t>
            </a:r>
            <a:r>
              <a:rPr lang="en-GB" dirty="0"/>
              <a:t>of open source </a:t>
            </a:r>
            <a:r>
              <a:rPr lang="en-GB" dirty="0" smtClean="0"/>
              <a:t>solutions</a:t>
            </a:r>
            <a:endParaRPr lang="en-GB" dirty="0"/>
          </a:p>
        </p:txBody>
      </p:sp>
    </p:spTree>
    <p:extLst>
      <p:ext uri="{BB962C8B-B14F-4D97-AF65-F5344CB8AC3E}">
        <p14:creationId xmlns:p14="http://schemas.microsoft.com/office/powerpoint/2010/main" val="32346177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0">
        <p15:prstTrans prst="fracture"/>
      </p:transition>
    </mc:Choice>
    <mc:Fallback xmlns="">
      <p:transition spd="slow" advClick="0" advTm="2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1000"/>
                                  </p:stCondLst>
                                  <p:childTnLst>
                                    <p:set>
                                      <p:cBhvr>
                                        <p:cTn id="6" dur="1" fill="hold">
                                          <p:stCondLst>
                                            <p:cond delay="0"/>
                                          </p:stCondLst>
                                        </p:cTn>
                                        <p:tgtEl>
                                          <p:spTgt spid="3">
                                            <p:bg/>
                                          </p:spTgt>
                                        </p:tgtEl>
                                        <p:attrNameLst>
                                          <p:attrName>style.visibility</p:attrName>
                                        </p:attrNameLst>
                                      </p:cBhvr>
                                      <p:to>
                                        <p:strVal val="visible"/>
                                      </p:to>
                                    </p:set>
                                    <p:animEffect transition="in" filter="circle(in)">
                                      <p:cBhvr>
                                        <p:cTn id="7" dur="2000"/>
                                        <p:tgtEl>
                                          <p:spTgt spid="3">
                                            <p:bg/>
                                          </p:spTgt>
                                        </p:tgtEl>
                                      </p:cBhvr>
                                    </p:animEffect>
                                  </p:childTnLst>
                                </p:cTn>
                              </p:par>
                            </p:childTnLst>
                          </p:cTn>
                        </p:par>
                        <p:par>
                          <p:cTn id="8" fill="hold">
                            <p:stCondLst>
                              <p:cond delay="3000"/>
                            </p:stCondLst>
                            <p:childTnLst>
                              <p:par>
                                <p:cTn id="9" presetID="6" presetClass="entr" presetSubtype="16" fill="hold" grpId="0" nodeType="afterEffect">
                                  <p:stCondLst>
                                    <p:cond delay="50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circle(in)">
                                      <p:cBhvr>
                                        <p:cTn id="11" dur="3000"/>
                                        <p:tgtEl>
                                          <p:spTgt spid="3">
                                            <p:txEl>
                                              <p:pRg st="0" end="0"/>
                                            </p:txEl>
                                          </p:spTgt>
                                        </p:tgtEl>
                                      </p:cBhvr>
                                    </p:animEffect>
                                  </p:childTnLst>
                                </p:cTn>
                              </p:par>
                            </p:childTnLst>
                          </p:cTn>
                        </p:par>
                        <p:par>
                          <p:cTn id="12" fill="hold">
                            <p:stCondLst>
                              <p:cond delay="6500"/>
                            </p:stCondLst>
                            <p:childTnLst>
                              <p:par>
                                <p:cTn id="13" presetID="42" presetClass="exit" presetSubtype="0" fill="hold" grpId="1" nodeType="afterEffect">
                                  <p:stCondLst>
                                    <p:cond delay="3000"/>
                                  </p:stCondLst>
                                  <p:childTnLst>
                                    <p:animEffect transition="out" filter="fade">
                                      <p:cBhvr>
                                        <p:cTn id="14" dur="1000"/>
                                        <p:tgtEl>
                                          <p:spTgt spid="3">
                                            <p:txEl>
                                              <p:pRg st="0" end="0"/>
                                            </p:txEl>
                                          </p:spTgt>
                                        </p:tgtEl>
                                      </p:cBhvr>
                                    </p:animEffect>
                                    <p:anim calcmode="lin" valueType="num">
                                      <p:cBhvr>
                                        <p:cTn id="15" dur="1000"/>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p:tgtEl>
                                          <p:spTgt spid="3">
                                            <p:txEl>
                                              <p:pRg st="0" end="0"/>
                                            </p:txEl>
                                          </p:spTgt>
                                        </p:tgtEl>
                                        <p:attrNameLst>
                                          <p:attrName>ppt_y</p:attrName>
                                        </p:attrNameLst>
                                      </p:cBhvr>
                                      <p:tavLst>
                                        <p:tav tm="0">
                                          <p:val>
                                            <p:strVal val="ppt_y"/>
                                          </p:val>
                                        </p:tav>
                                        <p:tav tm="100000">
                                          <p:val>
                                            <p:strVal val="ppt_y+.1"/>
                                          </p:val>
                                        </p:tav>
                                      </p:tavLst>
                                    </p:anim>
                                    <p:set>
                                      <p:cBhvr>
                                        <p:cTn id="17" dur="1" fill="hold">
                                          <p:stCondLst>
                                            <p:cond delay="999"/>
                                          </p:stCondLst>
                                        </p:cTn>
                                        <p:tgtEl>
                                          <p:spTgt spid="3">
                                            <p:txEl>
                                              <p:pRg st="0" end="0"/>
                                            </p:txEl>
                                          </p:spTgt>
                                        </p:tgtEl>
                                        <p:attrNameLst>
                                          <p:attrName>style.visibility</p:attrName>
                                        </p:attrNameLst>
                                      </p:cBhvr>
                                      <p:to>
                                        <p:strVal val="hidden"/>
                                      </p:to>
                                    </p:set>
                                  </p:childTnLst>
                                </p:cTn>
                              </p:par>
                              <p:par>
                                <p:cTn id="18" presetID="42" presetClass="exit" presetSubtype="0" fill="hold" grpId="1" nodeType="withEffect">
                                  <p:stCondLst>
                                    <p:cond delay="3000"/>
                                  </p:stCondLst>
                                  <p:childTnLst>
                                    <p:animEffect transition="out" filter="fade">
                                      <p:cBhvr>
                                        <p:cTn id="19" dur="1000"/>
                                        <p:tgtEl>
                                          <p:spTgt spid="3">
                                            <p:bg/>
                                          </p:spTgt>
                                        </p:tgtEl>
                                      </p:cBhvr>
                                    </p:animEffect>
                                    <p:anim calcmode="lin" valueType="num">
                                      <p:cBhvr>
                                        <p:cTn id="20" dur="1000"/>
                                        <p:tgtEl>
                                          <p:spTgt spid="3">
                                            <p:bg/>
                                          </p:spTgt>
                                        </p:tgtEl>
                                        <p:attrNameLst>
                                          <p:attrName>ppt_x</p:attrName>
                                        </p:attrNameLst>
                                      </p:cBhvr>
                                      <p:tavLst>
                                        <p:tav tm="0">
                                          <p:val>
                                            <p:strVal val="ppt_x"/>
                                          </p:val>
                                        </p:tav>
                                        <p:tav tm="100000">
                                          <p:val>
                                            <p:strVal val="ppt_x"/>
                                          </p:val>
                                        </p:tav>
                                      </p:tavLst>
                                    </p:anim>
                                    <p:anim calcmode="lin" valueType="num">
                                      <p:cBhvr>
                                        <p:cTn id="21" dur="1000"/>
                                        <p:tgtEl>
                                          <p:spTgt spid="3">
                                            <p:bg/>
                                          </p:spTgt>
                                        </p:tgtEl>
                                        <p:attrNameLst>
                                          <p:attrName>ppt_y</p:attrName>
                                        </p:attrNameLst>
                                      </p:cBhvr>
                                      <p:tavLst>
                                        <p:tav tm="0">
                                          <p:val>
                                            <p:strVal val="ppt_y"/>
                                          </p:val>
                                        </p:tav>
                                        <p:tav tm="100000">
                                          <p:val>
                                            <p:strVal val="ppt_y+.1"/>
                                          </p:val>
                                        </p:tav>
                                      </p:tavLst>
                                    </p:anim>
                                    <p:set>
                                      <p:cBhvr>
                                        <p:cTn id="22" dur="1" fill="hold">
                                          <p:stCondLst>
                                            <p:cond delay="999"/>
                                          </p:stCondLst>
                                        </p:cTn>
                                        <p:tgtEl>
                                          <p:spTgt spid="3">
                                            <p:bg/>
                                          </p:spTgt>
                                        </p:tgtEl>
                                        <p:attrNameLst>
                                          <p:attrName>style.visibility</p:attrName>
                                        </p:attrNameLst>
                                      </p:cBhvr>
                                      <p:to>
                                        <p:strVal val="hidden"/>
                                      </p:to>
                                    </p:set>
                                  </p:childTnLst>
                                </p:cTn>
                              </p:par>
                            </p:childTnLst>
                          </p:cTn>
                        </p:par>
                        <p:par>
                          <p:cTn id="23" fill="hold">
                            <p:stCondLst>
                              <p:cond delay="10500"/>
                            </p:stCondLst>
                            <p:childTnLst>
                              <p:par>
                                <p:cTn id="24" presetID="1" presetClass="entr" presetSubtype="0" fill="hold" nodeType="afterEffect">
                                  <p:stCondLst>
                                    <p:cond delay="1500"/>
                                  </p:stCondLst>
                                  <p:childTnLst>
                                    <p:set>
                                      <p:cBhvr>
                                        <p:cTn id="25" dur="1" fill="hold">
                                          <p:stCondLst>
                                            <p:cond delay="0"/>
                                          </p:stCondLst>
                                        </p:cTn>
                                        <p:tgtEl>
                                          <p:spTgt spid="33"/>
                                        </p:tgtEl>
                                        <p:attrNameLst>
                                          <p:attrName>style.visibility</p:attrName>
                                        </p:attrNameLst>
                                      </p:cBhvr>
                                      <p:to>
                                        <p:strVal val="visible"/>
                                      </p:to>
                                    </p:set>
                                  </p:childTnLst>
                                </p:cTn>
                              </p:par>
                              <p:par>
                                <p:cTn id="26" presetID="1" presetClass="entr" presetSubtype="0" fill="hold" nodeType="withEffect">
                                  <p:stCondLst>
                                    <p:cond delay="1500"/>
                                  </p:stCondLst>
                                  <p:childTnLst>
                                    <p:set>
                                      <p:cBhvr>
                                        <p:cTn id="27" dur="1" fill="hold">
                                          <p:stCondLst>
                                            <p:cond delay="0"/>
                                          </p:stCondLst>
                                        </p:cTn>
                                        <p:tgtEl>
                                          <p:spTgt spid="26"/>
                                        </p:tgtEl>
                                        <p:attrNameLst>
                                          <p:attrName>style.visibility</p:attrName>
                                        </p:attrNameLst>
                                      </p:cBhvr>
                                      <p:to>
                                        <p:strVal val="visible"/>
                                      </p:to>
                                    </p:set>
                                  </p:childTnLst>
                                </p:cTn>
                              </p:par>
                            </p:childTnLst>
                          </p:cTn>
                        </p:par>
                        <p:par>
                          <p:cTn id="28" fill="hold">
                            <p:stCondLst>
                              <p:cond delay="12000"/>
                            </p:stCondLst>
                            <p:childTnLst>
                              <p:par>
                                <p:cTn id="29" presetID="1" presetClass="entr" presetSubtype="0" fill="hold" nodeType="afterEffect">
                                  <p:stCondLst>
                                    <p:cond delay="200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200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200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2000"/>
                                  </p:stCondLst>
                                  <p:childTnLst>
                                    <p:set>
                                      <p:cBhvr>
                                        <p:cTn id="36" dur="1" fill="hold">
                                          <p:stCondLst>
                                            <p:cond delay="0"/>
                                          </p:stCondLst>
                                        </p:cTn>
                                        <p:tgtEl>
                                          <p:spTgt spid="13"/>
                                        </p:tgtEl>
                                        <p:attrNameLst>
                                          <p:attrName>style.visibility</p:attrName>
                                        </p:attrNameLst>
                                      </p:cBhvr>
                                      <p:to>
                                        <p:strVal val="visible"/>
                                      </p:to>
                                    </p:set>
                                  </p:childTnLst>
                                </p:cTn>
                              </p:par>
                              <p:par>
                                <p:cTn id="37" presetID="10" presetClass="entr" presetSubtype="0" fill="hold" nodeType="withEffect">
                                  <p:stCondLst>
                                    <p:cond delay="30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0"/>
                                        <p:tgtEl>
                                          <p:spTgt spid="22"/>
                                        </p:tgtEl>
                                      </p:cBhvr>
                                    </p:animEffect>
                                  </p:childTnLst>
                                </p:cTn>
                              </p:par>
                              <p:par>
                                <p:cTn id="40" presetID="10" presetClass="entr" presetSubtype="0" fill="hold" nodeType="withEffect">
                                  <p:stCondLst>
                                    <p:cond delay="30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0"/>
                                        <p:tgtEl>
                                          <p:spTgt spid="23"/>
                                        </p:tgtEl>
                                      </p:cBhvr>
                                    </p:animEffect>
                                  </p:childTnLst>
                                </p:cTn>
                              </p:par>
                              <p:par>
                                <p:cTn id="43" presetID="10" presetClass="entr" presetSubtype="0" fill="hold" nodeType="withEffect">
                                  <p:stCondLst>
                                    <p:cond delay="300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0"/>
                                        <p:tgtEl>
                                          <p:spTgt spid="25"/>
                                        </p:tgtEl>
                                      </p:cBhvr>
                                    </p:animEffect>
                                  </p:childTnLst>
                                </p:cTn>
                              </p:par>
                              <p:par>
                                <p:cTn id="46" presetID="10" presetClass="entr" presetSubtype="0" fill="hold" nodeType="withEffect">
                                  <p:stCondLst>
                                    <p:cond delay="300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0"/>
                                        <p:tgtEl>
                                          <p:spTgt spid="27"/>
                                        </p:tgtEl>
                                      </p:cBhvr>
                                    </p:animEffect>
                                  </p:childTnLst>
                                </p:cTn>
                              </p:par>
                              <p:par>
                                <p:cTn id="49" presetID="10" presetClass="entr" presetSubtype="0" fill="hold" nodeType="withEffect">
                                  <p:stCondLst>
                                    <p:cond delay="300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0"/>
                                        <p:tgtEl>
                                          <p:spTgt spid="28"/>
                                        </p:tgtEl>
                                      </p:cBhvr>
                                    </p:animEffect>
                                  </p:childTnLst>
                                </p:cTn>
                              </p:par>
                              <p:par>
                                <p:cTn id="52" presetID="10" presetClass="entr" presetSubtype="0" fill="hold" nodeType="withEffect">
                                  <p:stCondLst>
                                    <p:cond delay="300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0"/>
                                        <p:tgtEl>
                                          <p:spTgt spid="29"/>
                                        </p:tgtEl>
                                      </p:cBhvr>
                                    </p:animEffect>
                                  </p:childTnLst>
                                </p:cTn>
                              </p:par>
                              <p:par>
                                <p:cTn id="55" presetID="10" presetClass="entr" presetSubtype="0" fill="hold" nodeType="withEffect">
                                  <p:stCondLst>
                                    <p:cond delay="30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0"/>
                                        <p:tgtEl>
                                          <p:spTgt spid="31"/>
                                        </p:tgtEl>
                                      </p:cBhvr>
                                    </p:animEffect>
                                  </p:childTnLst>
                                </p:cTn>
                              </p:par>
                              <p:par>
                                <p:cTn id="58" presetID="10" presetClass="entr" presetSubtype="0" fill="hold" nodeType="withEffect">
                                  <p:stCondLst>
                                    <p:cond delay="300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0"/>
                                        <p:tgtEl>
                                          <p:spTgt spid="32"/>
                                        </p:tgtEl>
                                      </p:cBhvr>
                                    </p:animEffect>
                                  </p:childTnLst>
                                </p:cTn>
                              </p:par>
                              <p:par>
                                <p:cTn id="61" presetID="10" presetClass="entr" presetSubtype="0" fill="hold" nodeType="withEffect">
                                  <p:stCondLst>
                                    <p:cond delay="300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0"/>
                                        <p:tgtEl>
                                          <p:spTgt spid="34"/>
                                        </p:tgtEl>
                                      </p:cBhvr>
                                    </p:animEffect>
                                  </p:childTnLst>
                                </p:cTn>
                              </p:par>
                              <p:par>
                                <p:cTn id="64" presetID="10" presetClass="entr" presetSubtype="0" fill="hold" nodeType="withEffect">
                                  <p:stCondLst>
                                    <p:cond delay="300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0"/>
                                        <p:tgtEl>
                                          <p:spTgt spid="35"/>
                                        </p:tgtEl>
                                      </p:cBhvr>
                                    </p:animEffect>
                                  </p:childTnLst>
                                </p:cTn>
                              </p:par>
                              <p:par>
                                <p:cTn id="67" presetID="10" presetClass="entr" presetSubtype="0" fill="hold" grpId="0" nodeType="withEffect">
                                  <p:stCondLst>
                                    <p:cond delay="300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0"/>
                                        <p:tgtEl>
                                          <p:spTgt spid="38"/>
                                        </p:tgtEl>
                                      </p:cBhvr>
                                    </p:animEffect>
                                  </p:childTnLst>
                                </p:cTn>
                              </p:par>
                              <p:par>
                                <p:cTn id="70" presetID="10" presetClass="entr" presetSubtype="0" fill="hold" nodeType="withEffect">
                                  <p:stCondLst>
                                    <p:cond delay="300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5000"/>
                                        <p:tgtEl>
                                          <p:spTgt spid="39"/>
                                        </p:tgtEl>
                                      </p:cBhvr>
                                    </p:animEffect>
                                  </p:childTnLst>
                                </p:cTn>
                              </p:par>
                              <p:par>
                                <p:cTn id="73" presetID="10" presetClass="entr" presetSubtype="0" fill="hold" nodeType="withEffect">
                                  <p:stCondLst>
                                    <p:cond delay="300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5000"/>
                                        <p:tgtEl>
                                          <p:spTgt spid="40"/>
                                        </p:tgtEl>
                                      </p:cBhvr>
                                    </p:animEffect>
                                  </p:childTnLst>
                                </p:cTn>
                              </p:par>
                              <p:par>
                                <p:cTn id="76" presetID="10" presetClass="entr" presetSubtype="0" fill="hold" grpId="0" nodeType="withEffect">
                                  <p:stCondLst>
                                    <p:cond delay="300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0"/>
                                        <p:tgtEl>
                                          <p:spTgt spid="41"/>
                                        </p:tgtEl>
                                      </p:cBhvr>
                                    </p:animEffect>
                                  </p:childTnLst>
                                </p:cTn>
                              </p:par>
                              <p:par>
                                <p:cTn id="79" presetID="10" presetClass="entr" presetSubtype="0" fill="hold" grpId="0" nodeType="withEffect">
                                  <p:stCondLst>
                                    <p:cond delay="300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5000"/>
                                        <p:tgtEl>
                                          <p:spTgt spid="42"/>
                                        </p:tgtEl>
                                      </p:cBhvr>
                                    </p:animEffect>
                                  </p:childTnLst>
                                </p:cTn>
                              </p:par>
                              <p:par>
                                <p:cTn id="82" presetID="10" presetClass="entr" presetSubtype="0" fill="hold" grpId="0" nodeType="withEffect">
                                  <p:stCondLst>
                                    <p:cond delay="3000"/>
                                  </p:stCondLst>
                                  <p:childTnLst>
                                    <p:set>
                                      <p:cBhvr>
                                        <p:cTn id="83" dur="1" fill="hold">
                                          <p:stCondLst>
                                            <p:cond delay="0"/>
                                          </p:stCondLst>
                                        </p:cTn>
                                        <p:tgtEl>
                                          <p:spTgt spid="44"/>
                                        </p:tgtEl>
                                        <p:attrNameLst>
                                          <p:attrName>style.visibility</p:attrName>
                                        </p:attrNameLst>
                                      </p:cBhvr>
                                      <p:to>
                                        <p:strVal val="visible"/>
                                      </p:to>
                                    </p:set>
                                    <p:animEffect transition="in" filter="fade">
                                      <p:cBhvr>
                                        <p:cTn id="84" dur="5000"/>
                                        <p:tgtEl>
                                          <p:spTgt spid="44"/>
                                        </p:tgtEl>
                                      </p:cBhvr>
                                    </p:animEffect>
                                  </p:childTnLst>
                                </p:cTn>
                              </p:par>
                              <p:par>
                                <p:cTn id="85" presetID="10" presetClass="entr" presetSubtype="0" fill="hold" grpId="0" nodeType="withEffect">
                                  <p:stCondLst>
                                    <p:cond delay="300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5000"/>
                                        <p:tgtEl>
                                          <p:spTgt spid="45"/>
                                        </p:tgtEl>
                                      </p:cBhvr>
                                    </p:animEffect>
                                  </p:childTnLst>
                                </p:cTn>
                              </p:par>
                              <p:par>
                                <p:cTn id="88" presetID="10" presetClass="entr" presetSubtype="0" fill="hold" nodeType="withEffect">
                                  <p:stCondLst>
                                    <p:cond delay="3000"/>
                                  </p:stCondLst>
                                  <p:childTnLst>
                                    <p:set>
                                      <p:cBhvr>
                                        <p:cTn id="89" dur="1" fill="hold">
                                          <p:stCondLst>
                                            <p:cond delay="0"/>
                                          </p:stCondLst>
                                        </p:cTn>
                                        <p:tgtEl>
                                          <p:spTgt spid="46"/>
                                        </p:tgtEl>
                                        <p:attrNameLst>
                                          <p:attrName>style.visibility</p:attrName>
                                        </p:attrNameLst>
                                      </p:cBhvr>
                                      <p:to>
                                        <p:strVal val="visible"/>
                                      </p:to>
                                    </p:set>
                                    <p:animEffect transition="in" filter="fade">
                                      <p:cBhvr>
                                        <p:cTn id="90" dur="5000"/>
                                        <p:tgtEl>
                                          <p:spTgt spid="46"/>
                                        </p:tgtEl>
                                      </p:cBhvr>
                                    </p:animEffect>
                                  </p:childTnLst>
                                </p:cTn>
                              </p:par>
                              <p:par>
                                <p:cTn id="91" presetID="10" presetClass="entr" presetSubtype="0" fill="hold" grpId="0" nodeType="withEffect">
                                  <p:stCondLst>
                                    <p:cond delay="3000"/>
                                  </p:stCondLst>
                                  <p:childTnLst>
                                    <p:set>
                                      <p:cBhvr>
                                        <p:cTn id="92" dur="1" fill="hold">
                                          <p:stCondLst>
                                            <p:cond delay="0"/>
                                          </p:stCondLst>
                                        </p:cTn>
                                        <p:tgtEl>
                                          <p:spTgt spid="47"/>
                                        </p:tgtEl>
                                        <p:attrNameLst>
                                          <p:attrName>style.visibility</p:attrName>
                                        </p:attrNameLst>
                                      </p:cBhvr>
                                      <p:to>
                                        <p:strVal val="visible"/>
                                      </p:to>
                                    </p:set>
                                    <p:animEffect transition="in" filter="fade">
                                      <p:cBhvr>
                                        <p:cTn id="93" dur="5000"/>
                                        <p:tgtEl>
                                          <p:spTgt spid="47"/>
                                        </p:tgtEl>
                                      </p:cBhvr>
                                    </p:animEffect>
                                  </p:childTnLst>
                                </p:cTn>
                              </p:par>
                              <p:par>
                                <p:cTn id="94" presetID="10" presetClass="entr" presetSubtype="0" fill="hold" grpId="0" nodeType="withEffect">
                                  <p:stCondLst>
                                    <p:cond delay="3000"/>
                                  </p:stCondLst>
                                  <p:childTnLst>
                                    <p:set>
                                      <p:cBhvr>
                                        <p:cTn id="95" dur="1" fill="hold">
                                          <p:stCondLst>
                                            <p:cond delay="0"/>
                                          </p:stCondLst>
                                        </p:cTn>
                                        <p:tgtEl>
                                          <p:spTgt spid="49"/>
                                        </p:tgtEl>
                                        <p:attrNameLst>
                                          <p:attrName>style.visibility</p:attrName>
                                        </p:attrNameLst>
                                      </p:cBhvr>
                                      <p:to>
                                        <p:strVal val="visible"/>
                                      </p:to>
                                    </p:set>
                                    <p:animEffect transition="in" filter="fade">
                                      <p:cBhvr>
                                        <p:cTn id="96" dur="5000"/>
                                        <p:tgtEl>
                                          <p:spTgt spid="49"/>
                                        </p:tgtEl>
                                      </p:cBhvr>
                                    </p:animEffect>
                                  </p:childTnLst>
                                </p:cTn>
                              </p:par>
                              <p:par>
                                <p:cTn id="97" presetID="10" presetClass="entr" presetSubtype="0" fill="hold" nodeType="withEffect">
                                  <p:stCondLst>
                                    <p:cond delay="3000"/>
                                  </p:stCondLst>
                                  <p:childTnLst>
                                    <p:set>
                                      <p:cBhvr>
                                        <p:cTn id="98" dur="1" fill="hold">
                                          <p:stCondLst>
                                            <p:cond delay="0"/>
                                          </p:stCondLst>
                                        </p:cTn>
                                        <p:tgtEl>
                                          <p:spTgt spid="51"/>
                                        </p:tgtEl>
                                        <p:attrNameLst>
                                          <p:attrName>style.visibility</p:attrName>
                                        </p:attrNameLst>
                                      </p:cBhvr>
                                      <p:to>
                                        <p:strVal val="visible"/>
                                      </p:to>
                                    </p:set>
                                    <p:animEffect transition="in" filter="fade">
                                      <p:cBhvr>
                                        <p:cTn id="99" dur="5000"/>
                                        <p:tgtEl>
                                          <p:spTgt spid="51"/>
                                        </p:tgtEl>
                                      </p:cBhvr>
                                    </p:animEffect>
                                  </p:childTnLst>
                                </p:cTn>
                              </p:par>
                              <p:par>
                                <p:cTn id="100" presetID="10" presetClass="entr" presetSubtype="0" fill="hold" nodeType="withEffect">
                                  <p:stCondLst>
                                    <p:cond delay="3000"/>
                                  </p:stCondLst>
                                  <p:childTnLst>
                                    <p:set>
                                      <p:cBhvr>
                                        <p:cTn id="101" dur="1" fill="hold">
                                          <p:stCondLst>
                                            <p:cond delay="0"/>
                                          </p:stCondLst>
                                        </p:cTn>
                                        <p:tgtEl>
                                          <p:spTgt spid="52"/>
                                        </p:tgtEl>
                                        <p:attrNameLst>
                                          <p:attrName>style.visibility</p:attrName>
                                        </p:attrNameLst>
                                      </p:cBhvr>
                                      <p:to>
                                        <p:strVal val="visible"/>
                                      </p:to>
                                    </p:set>
                                    <p:animEffect transition="in" filter="fade">
                                      <p:cBhvr>
                                        <p:cTn id="102" dur="5000"/>
                                        <p:tgtEl>
                                          <p:spTgt spid="52"/>
                                        </p:tgtEl>
                                      </p:cBhvr>
                                    </p:animEffect>
                                  </p:childTnLst>
                                </p:cTn>
                              </p:par>
                              <p:par>
                                <p:cTn id="103" presetID="10" presetClass="entr" presetSubtype="0" fill="hold" nodeType="withEffect">
                                  <p:stCondLst>
                                    <p:cond delay="3000"/>
                                  </p:stCondLst>
                                  <p:childTnLst>
                                    <p:set>
                                      <p:cBhvr>
                                        <p:cTn id="104" dur="1" fill="hold">
                                          <p:stCondLst>
                                            <p:cond delay="0"/>
                                          </p:stCondLst>
                                        </p:cTn>
                                        <p:tgtEl>
                                          <p:spTgt spid="53"/>
                                        </p:tgtEl>
                                        <p:attrNameLst>
                                          <p:attrName>style.visibility</p:attrName>
                                        </p:attrNameLst>
                                      </p:cBhvr>
                                      <p:to>
                                        <p:strVal val="visible"/>
                                      </p:to>
                                    </p:set>
                                    <p:animEffect transition="in" filter="fade">
                                      <p:cBhvr>
                                        <p:cTn id="105" dur="5000"/>
                                        <p:tgtEl>
                                          <p:spTgt spid="53"/>
                                        </p:tgtEl>
                                      </p:cBhvr>
                                    </p:animEffect>
                                  </p:childTnLst>
                                </p:cTn>
                              </p:par>
                              <p:par>
                                <p:cTn id="106" presetID="10" presetClass="entr" presetSubtype="0" fill="hold" nodeType="withEffect">
                                  <p:stCondLst>
                                    <p:cond delay="300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5000"/>
                                        <p:tgtEl>
                                          <p:spTgt spid="54"/>
                                        </p:tgtEl>
                                      </p:cBhvr>
                                    </p:animEffect>
                                  </p:childTnLst>
                                </p:cTn>
                              </p:par>
                              <p:par>
                                <p:cTn id="109" presetID="10" presetClass="entr" presetSubtype="0" fill="hold" nodeType="withEffect">
                                  <p:stCondLst>
                                    <p:cond delay="3000"/>
                                  </p:stCondLst>
                                  <p:childTnLst>
                                    <p:set>
                                      <p:cBhvr>
                                        <p:cTn id="110" dur="1" fill="hold">
                                          <p:stCondLst>
                                            <p:cond delay="0"/>
                                          </p:stCondLst>
                                        </p:cTn>
                                        <p:tgtEl>
                                          <p:spTgt spid="8"/>
                                        </p:tgtEl>
                                        <p:attrNameLst>
                                          <p:attrName>style.visibility</p:attrName>
                                        </p:attrNameLst>
                                      </p:cBhvr>
                                      <p:to>
                                        <p:strVal val="visible"/>
                                      </p:to>
                                    </p:set>
                                    <p:animEffect transition="in" filter="fade">
                                      <p:cBhvr>
                                        <p:cTn id="111" dur="5000"/>
                                        <p:tgtEl>
                                          <p:spTgt spid="8"/>
                                        </p:tgtEl>
                                      </p:cBhvr>
                                    </p:animEffect>
                                  </p:childTnLst>
                                </p:cTn>
                              </p:par>
                              <p:par>
                                <p:cTn id="112" presetID="10" presetClass="entr" presetSubtype="0" fill="hold" nodeType="withEffect">
                                  <p:stCondLst>
                                    <p:cond delay="3000"/>
                                  </p:stCondLst>
                                  <p:childTnLst>
                                    <p:set>
                                      <p:cBhvr>
                                        <p:cTn id="113" dur="1" fill="hold">
                                          <p:stCondLst>
                                            <p:cond delay="0"/>
                                          </p:stCondLst>
                                        </p:cTn>
                                        <p:tgtEl>
                                          <p:spTgt spid="2"/>
                                        </p:tgtEl>
                                        <p:attrNameLst>
                                          <p:attrName>style.visibility</p:attrName>
                                        </p:attrNameLst>
                                      </p:cBhvr>
                                      <p:to>
                                        <p:strVal val="visible"/>
                                      </p:to>
                                    </p:set>
                                    <p:animEffect transition="in" filter="fade">
                                      <p:cBhvr>
                                        <p:cTn id="114" dur="5000"/>
                                        <p:tgtEl>
                                          <p:spTgt spid="2"/>
                                        </p:tgtEl>
                                      </p:cBhvr>
                                    </p:animEffect>
                                  </p:childTnLst>
                                </p:cTn>
                              </p:par>
                              <p:par>
                                <p:cTn id="115" presetID="10" presetClass="entr" presetSubtype="0" fill="hold" nodeType="withEffect">
                                  <p:stCondLst>
                                    <p:cond delay="3000"/>
                                  </p:stCondLst>
                                  <p:childTnLst>
                                    <p:set>
                                      <p:cBhvr>
                                        <p:cTn id="116" dur="1" fill="hold">
                                          <p:stCondLst>
                                            <p:cond delay="0"/>
                                          </p:stCondLst>
                                        </p:cTn>
                                        <p:tgtEl>
                                          <p:spTgt spid="48"/>
                                        </p:tgtEl>
                                        <p:attrNameLst>
                                          <p:attrName>style.visibility</p:attrName>
                                        </p:attrNameLst>
                                      </p:cBhvr>
                                      <p:to>
                                        <p:strVal val="visible"/>
                                      </p:to>
                                    </p:set>
                                    <p:animEffect transition="in" filter="fade">
                                      <p:cBhvr>
                                        <p:cTn id="117" dur="5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p:bldP spid="42" grpId="0"/>
      <p:bldP spid="44" grpId="0"/>
      <p:bldP spid="45" grpId="0"/>
      <p:bldP spid="47" grpId="0"/>
      <p:bldP spid="49" grpId="0"/>
      <p:bldP spid="3" grpId="0" build="p" animBg="1"/>
      <p:bldP spid="3" grpId="1" uiExpand="1"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89508" y="4458421"/>
            <a:ext cx="885449" cy="479014"/>
          </a:xfrm>
          <a:prstGeom prst="rect">
            <a:avLst/>
          </a:prstGeom>
        </p:spPr>
      </p:pic>
      <p:pic>
        <p:nvPicPr>
          <p:cNvPr id="5" name="Picture 4"/>
          <p:cNvPicPr>
            <a:picLocks noChangeAspect="1"/>
          </p:cNvPicPr>
          <p:nvPr/>
        </p:nvPicPr>
        <p:blipFill>
          <a:blip r:embed="rId3"/>
          <a:stretch>
            <a:fillRect/>
          </a:stretch>
        </p:blipFill>
        <p:spPr>
          <a:xfrm>
            <a:off x="1804682" y="4358590"/>
            <a:ext cx="1293857" cy="680318"/>
          </a:xfrm>
          <a:prstGeom prst="rect">
            <a:avLst/>
          </a:prstGeom>
        </p:spPr>
      </p:pic>
      <p:pic>
        <p:nvPicPr>
          <p:cNvPr id="6" name="Picture 5"/>
          <p:cNvPicPr>
            <a:picLocks noChangeAspect="1"/>
          </p:cNvPicPr>
          <p:nvPr/>
        </p:nvPicPr>
        <p:blipFill>
          <a:blip r:embed="rId4"/>
          <a:stretch>
            <a:fillRect/>
          </a:stretch>
        </p:blipFill>
        <p:spPr>
          <a:xfrm>
            <a:off x="3391480" y="4387803"/>
            <a:ext cx="767304" cy="620614"/>
          </a:xfrm>
          <a:prstGeom prst="rect">
            <a:avLst/>
          </a:prstGeom>
        </p:spPr>
      </p:pic>
      <p:pic>
        <p:nvPicPr>
          <p:cNvPr id="7" name="Picture 6"/>
          <p:cNvPicPr>
            <a:picLocks noChangeAspect="1"/>
          </p:cNvPicPr>
          <p:nvPr/>
        </p:nvPicPr>
        <p:blipFill>
          <a:blip r:embed="rId5"/>
          <a:stretch>
            <a:fillRect/>
          </a:stretch>
        </p:blipFill>
        <p:spPr>
          <a:xfrm>
            <a:off x="6348962" y="4365141"/>
            <a:ext cx="1197995" cy="670877"/>
          </a:xfrm>
          <a:prstGeom prst="rect">
            <a:avLst/>
          </a:prstGeom>
        </p:spPr>
      </p:pic>
      <p:sp>
        <p:nvSpPr>
          <p:cNvPr id="8" name="Cloud Callout 7"/>
          <p:cNvSpPr/>
          <p:nvPr/>
        </p:nvSpPr>
        <p:spPr>
          <a:xfrm>
            <a:off x="5950309" y="210535"/>
            <a:ext cx="2807062" cy="1741336"/>
          </a:xfrm>
          <a:prstGeom prst="cloudCallout">
            <a:avLst>
              <a:gd name="adj1" fmla="val -62189"/>
              <a:gd name="adj2" fmla="val 68893"/>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smtClean="0">
                <a:solidFill>
                  <a:srgbClr val="FF0000"/>
                </a:solidFill>
              </a:rPr>
              <a:t>I wonder if an open source R package for this </a:t>
            </a:r>
            <a:r>
              <a:rPr lang="en-GB" b="1" i="1" dirty="0" smtClean="0">
                <a:solidFill>
                  <a:srgbClr val="FF0000"/>
                </a:solidFill>
              </a:rPr>
              <a:t>may already exist</a:t>
            </a:r>
            <a:r>
              <a:rPr lang="en-GB" i="1" dirty="0" smtClean="0">
                <a:solidFill>
                  <a:srgbClr val="FF0000"/>
                </a:solidFill>
              </a:rPr>
              <a:t>??</a:t>
            </a:r>
            <a:endParaRPr lang="en-GB" i="1" dirty="0">
              <a:solidFill>
                <a:srgbClr val="FF0000"/>
              </a:solidFill>
            </a:endParaRPr>
          </a:p>
        </p:txBody>
      </p:sp>
      <p:sp>
        <p:nvSpPr>
          <p:cNvPr id="11" name="Oval Callout 10"/>
          <p:cNvSpPr/>
          <p:nvPr/>
        </p:nvSpPr>
        <p:spPr>
          <a:xfrm>
            <a:off x="437321" y="357808"/>
            <a:ext cx="2790909" cy="1701579"/>
          </a:xfrm>
          <a:prstGeom prst="wedgeEllipseCallout">
            <a:avLst>
              <a:gd name="adj1" fmla="val 54619"/>
              <a:gd name="adj2" fmla="val 6437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I need a solution to help create </a:t>
            </a:r>
            <a:r>
              <a:rPr lang="en-GB" dirty="0" smtClean="0">
                <a:solidFill>
                  <a:srgbClr val="FF0000"/>
                </a:solidFill>
              </a:rPr>
              <a:t>“readable </a:t>
            </a:r>
            <a:r>
              <a:rPr lang="en-GB" dirty="0">
                <a:solidFill>
                  <a:srgbClr val="FF0000"/>
                </a:solidFill>
              </a:rPr>
              <a:t>code for </a:t>
            </a:r>
            <a:r>
              <a:rPr lang="en-GB" dirty="0" err="1" smtClean="0">
                <a:solidFill>
                  <a:srgbClr val="FF0000"/>
                </a:solidFill>
              </a:rPr>
              <a:t>eSub</a:t>
            </a:r>
            <a:r>
              <a:rPr lang="en-GB" dirty="0" smtClean="0">
                <a:solidFill>
                  <a:srgbClr val="FF0000"/>
                </a:solidFill>
              </a:rPr>
              <a:t>”…</a:t>
            </a:r>
            <a:endParaRPr lang="en-GB" dirty="0">
              <a:solidFill>
                <a:srgbClr val="FF0000"/>
              </a:solidFill>
            </a:endParaRPr>
          </a:p>
        </p:txBody>
      </p:sp>
      <p:pic>
        <p:nvPicPr>
          <p:cNvPr id="12" name="Picture 11"/>
          <p:cNvPicPr>
            <a:picLocks noChangeAspect="1"/>
          </p:cNvPicPr>
          <p:nvPr/>
        </p:nvPicPr>
        <p:blipFill>
          <a:blip r:embed="rId6"/>
          <a:stretch>
            <a:fillRect/>
          </a:stretch>
        </p:blipFill>
        <p:spPr>
          <a:xfrm>
            <a:off x="3327869" y="1423283"/>
            <a:ext cx="2622440" cy="2622440"/>
          </a:xfrm>
          <a:prstGeom prst="rect">
            <a:avLst/>
          </a:prstGeom>
        </p:spPr>
      </p:pic>
    </p:spTree>
    <p:extLst>
      <p:ext uri="{BB962C8B-B14F-4D97-AF65-F5344CB8AC3E}">
        <p14:creationId xmlns:p14="http://schemas.microsoft.com/office/powerpoint/2010/main" val="2629586908"/>
      </p:ext>
    </p:extLst>
  </p:cSld>
  <p:clrMapOvr>
    <a:masterClrMapping/>
  </p:clrMapOvr>
  <mc:AlternateContent xmlns:mc="http://schemas.openxmlformats.org/markup-compatibility/2006" xmlns:p14="http://schemas.microsoft.com/office/powerpoint/2010/main">
    <mc:Choice Requires="p14">
      <p:transition spd="slow" p14:dur="4400" advClick="0" advTm="8000">
        <p14:honeycomb/>
      </p:transition>
    </mc:Choice>
    <mc:Fallback xmlns="">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1" nodeType="after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par>
                          <p:cTn id="21" fill="hold">
                            <p:stCondLst>
                              <p:cond delay="3000"/>
                            </p:stCondLst>
                            <p:childTnLst>
                              <p:par>
                                <p:cTn id="22" presetID="10" presetClass="entr" presetSubtype="0" fill="hold" grpId="0" nodeType="afterEffect">
                                  <p:stCondLst>
                                    <p:cond delay="2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89508" y="4458421"/>
            <a:ext cx="885449" cy="479014"/>
          </a:xfrm>
          <a:prstGeom prst="rect">
            <a:avLst/>
          </a:prstGeom>
        </p:spPr>
      </p:pic>
      <p:pic>
        <p:nvPicPr>
          <p:cNvPr id="5" name="Picture 4"/>
          <p:cNvPicPr>
            <a:picLocks noChangeAspect="1"/>
          </p:cNvPicPr>
          <p:nvPr/>
        </p:nvPicPr>
        <p:blipFill>
          <a:blip r:embed="rId3"/>
          <a:stretch>
            <a:fillRect/>
          </a:stretch>
        </p:blipFill>
        <p:spPr>
          <a:xfrm>
            <a:off x="1804682" y="4358590"/>
            <a:ext cx="1293857" cy="680318"/>
          </a:xfrm>
          <a:prstGeom prst="rect">
            <a:avLst/>
          </a:prstGeom>
        </p:spPr>
      </p:pic>
      <p:pic>
        <p:nvPicPr>
          <p:cNvPr id="6" name="Picture 5"/>
          <p:cNvPicPr>
            <a:picLocks noChangeAspect="1"/>
          </p:cNvPicPr>
          <p:nvPr/>
        </p:nvPicPr>
        <p:blipFill>
          <a:blip r:embed="rId4"/>
          <a:stretch>
            <a:fillRect/>
          </a:stretch>
        </p:blipFill>
        <p:spPr>
          <a:xfrm>
            <a:off x="3391480" y="4387803"/>
            <a:ext cx="767304" cy="620614"/>
          </a:xfrm>
          <a:prstGeom prst="rect">
            <a:avLst/>
          </a:prstGeom>
        </p:spPr>
      </p:pic>
      <p:pic>
        <p:nvPicPr>
          <p:cNvPr id="7" name="Picture 6"/>
          <p:cNvPicPr>
            <a:picLocks noChangeAspect="1"/>
          </p:cNvPicPr>
          <p:nvPr/>
        </p:nvPicPr>
        <p:blipFill>
          <a:blip r:embed="rId5"/>
          <a:stretch>
            <a:fillRect/>
          </a:stretch>
        </p:blipFill>
        <p:spPr>
          <a:xfrm>
            <a:off x="6348962" y="4365141"/>
            <a:ext cx="1197995" cy="670877"/>
          </a:xfrm>
          <a:prstGeom prst="rect">
            <a:avLst/>
          </a:prstGeom>
        </p:spPr>
      </p:pic>
      <p:sp>
        <p:nvSpPr>
          <p:cNvPr id="9" name="Cloud Callout 8"/>
          <p:cNvSpPr/>
          <p:nvPr/>
        </p:nvSpPr>
        <p:spPr>
          <a:xfrm>
            <a:off x="465149" y="140472"/>
            <a:ext cx="3238014" cy="1741336"/>
          </a:xfrm>
          <a:prstGeom prst="cloudCallout">
            <a:avLst>
              <a:gd name="adj1" fmla="val 44054"/>
              <a:gd name="adj2" fmla="val 64783"/>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1" u="none" strike="noStrike" kern="0" cap="none" spc="0" normalizeH="0" baseline="0" noProof="0" dirty="0" smtClean="0">
                <a:ln>
                  <a:noFill/>
                </a:ln>
                <a:solidFill>
                  <a:srgbClr val="FF0000"/>
                </a:solidFill>
                <a:effectLst/>
                <a:uLnTx/>
                <a:uFillTx/>
                <a:latin typeface="Calibri" panose="020F0502020204030204"/>
                <a:ea typeface="+mn-ea"/>
                <a:cs typeface="+mn-cs"/>
                <a:sym typeface="Arial"/>
              </a:rPr>
              <a:t>I wonder if any</a:t>
            </a:r>
            <a:r>
              <a:rPr kumimoji="0" lang="en-GB" sz="1400" b="0" i="1" u="none" strike="noStrike" kern="0" cap="none" spc="0" normalizeH="0" noProof="0" dirty="0" smtClean="0">
                <a:ln>
                  <a:noFill/>
                </a:ln>
                <a:solidFill>
                  <a:srgbClr val="FF0000"/>
                </a:solidFill>
                <a:effectLst/>
                <a:uLnTx/>
                <a:uFillTx/>
                <a:latin typeface="Calibri" panose="020F0502020204030204"/>
                <a:ea typeface="+mn-ea"/>
                <a:cs typeface="+mn-cs"/>
                <a:sym typeface="Arial"/>
              </a:rPr>
              <a:t> other companies may be considering similar and would be interested in starting a </a:t>
            </a:r>
            <a:r>
              <a:rPr kumimoji="0" lang="en-GB" sz="1400" b="1" i="1" u="none" strike="noStrike" kern="0" cap="none" spc="0" normalizeH="0" noProof="0" dirty="0" smtClean="0">
                <a:ln>
                  <a:noFill/>
                </a:ln>
                <a:solidFill>
                  <a:srgbClr val="FF0000"/>
                </a:solidFill>
                <a:effectLst/>
                <a:uLnTx/>
                <a:uFillTx/>
                <a:latin typeface="Calibri" panose="020F0502020204030204"/>
                <a:ea typeface="+mn-ea"/>
                <a:cs typeface="+mn-cs"/>
                <a:sym typeface="Arial"/>
              </a:rPr>
              <a:t>collaboration</a:t>
            </a:r>
            <a:r>
              <a:rPr kumimoji="0" lang="en-GB" sz="1400" b="0" i="1" u="none" strike="noStrike" kern="0" cap="none" spc="0" normalizeH="0" noProof="0" dirty="0" smtClean="0">
                <a:ln>
                  <a:noFill/>
                </a:ln>
                <a:solidFill>
                  <a:srgbClr val="FF0000"/>
                </a:solidFill>
                <a:effectLst/>
                <a:uLnTx/>
                <a:uFillTx/>
                <a:latin typeface="Calibri" panose="020F0502020204030204"/>
                <a:ea typeface="+mn-ea"/>
                <a:cs typeface="+mn-cs"/>
                <a:sym typeface="Arial"/>
              </a:rPr>
              <a:t>??</a:t>
            </a:r>
            <a:endParaRPr kumimoji="0" lang="en-GB" sz="1400" b="0" i="1" u="none" strike="noStrike" kern="0" cap="none" spc="0" normalizeH="0" baseline="0" noProof="0" dirty="0">
              <a:ln>
                <a:noFill/>
              </a:ln>
              <a:solidFill>
                <a:srgbClr val="FF0000"/>
              </a:solidFill>
              <a:effectLst/>
              <a:uLnTx/>
              <a:uFillTx/>
              <a:latin typeface="Calibri" panose="020F0502020204030204"/>
              <a:ea typeface="+mn-ea"/>
              <a:cs typeface="+mn-cs"/>
              <a:sym typeface="Arial"/>
            </a:endParaRPr>
          </a:p>
        </p:txBody>
      </p:sp>
      <p:sp>
        <p:nvSpPr>
          <p:cNvPr id="10" name="Oval Callout 9"/>
          <p:cNvSpPr/>
          <p:nvPr/>
        </p:nvSpPr>
        <p:spPr>
          <a:xfrm>
            <a:off x="373711" y="2180894"/>
            <a:ext cx="2438581" cy="1502796"/>
          </a:xfrm>
          <a:prstGeom prst="wedgeEllipseCallout">
            <a:avLst>
              <a:gd name="adj1" fmla="val 79594"/>
              <a:gd name="adj2" fmla="val -3107"/>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GB" dirty="0">
                <a:solidFill>
                  <a:srgbClr val="FF0000"/>
                </a:solidFill>
              </a:rPr>
              <a:t>My company are going to develop </a:t>
            </a:r>
            <a:r>
              <a:rPr lang="en-GB" dirty="0" smtClean="0">
                <a:solidFill>
                  <a:srgbClr val="FF0000"/>
                </a:solidFill>
              </a:rPr>
              <a:t>an open source R </a:t>
            </a:r>
            <a:r>
              <a:rPr lang="en-GB" dirty="0">
                <a:solidFill>
                  <a:srgbClr val="FF0000"/>
                </a:solidFill>
              </a:rPr>
              <a:t>package for </a:t>
            </a:r>
            <a:r>
              <a:rPr lang="en-GB" dirty="0" smtClean="0">
                <a:solidFill>
                  <a:srgbClr val="FF0000"/>
                </a:solidFill>
              </a:rPr>
              <a:t>“data anonymization”… </a:t>
            </a:r>
            <a:endParaRPr lang="en-GB" dirty="0">
              <a:solidFill>
                <a:srgbClr val="FF0000"/>
              </a:solidFill>
            </a:endParaRPr>
          </a:p>
        </p:txBody>
      </p:sp>
      <p:sp>
        <p:nvSpPr>
          <p:cNvPr id="12" name="Cloud Callout 11"/>
          <p:cNvSpPr/>
          <p:nvPr/>
        </p:nvSpPr>
        <p:spPr>
          <a:xfrm>
            <a:off x="5619298" y="2166889"/>
            <a:ext cx="3403158" cy="2036445"/>
          </a:xfrm>
          <a:prstGeom prst="cloudCallout">
            <a:avLst>
              <a:gd name="adj1" fmla="val -59946"/>
              <a:gd name="adj2" fmla="val -38555"/>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1" u="none" strike="noStrike" kern="0" cap="none" spc="0" normalizeH="0" baseline="0" noProof="0" dirty="0" smtClean="0">
                <a:ln>
                  <a:noFill/>
                </a:ln>
                <a:solidFill>
                  <a:srgbClr val="FF0000"/>
                </a:solidFill>
                <a:effectLst/>
                <a:uLnTx/>
                <a:uFillTx/>
                <a:latin typeface="Calibri" panose="020F0502020204030204"/>
                <a:ea typeface="+mn-ea"/>
                <a:cs typeface="+mn-cs"/>
                <a:sym typeface="Arial"/>
              </a:rPr>
              <a:t>I wonder if I</a:t>
            </a:r>
            <a:r>
              <a:rPr kumimoji="0" lang="en-GB" sz="1400" b="0" i="1" u="none" strike="noStrike" kern="0" cap="none" spc="0" normalizeH="0" noProof="0" dirty="0" smtClean="0">
                <a:ln>
                  <a:noFill/>
                </a:ln>
                <a:solidFill>
                  <a:srgbClr val="FF0000"/>
                </a:solidFill>
                <a:effectLst/>
                <a:uLnTx/>
                <a:uFillTx/>
                <a:latin typeface="Calibri" panose="020F0502020204030204"/>
                <a:ea typeface="+mn-ea"/>
                <a:cs typeface="+mn-cs"/>
                <a:sym typeface="Arial"/>
              </a:rPr>
              <a:t> could get </a:t>
            </a:r>
            <a:r>
              <a:rPr kumimoji="0" lang="en-GB" sz="1400" b="1" i="1" u="none" strike="noStrike" kern="0" cap="none" spc="0" normalizeH="0" noProof="0" dirty="0" smtClean="0">
                <a:ln>
                  <a:noFill/>
                </a:ln>
                <a:solidFill>
                  <a:srgbClr val="FF0000"/>
                </a:solidFill>
                <a:effectLst/>
                <a:uLnTx/>
                <a:uFillTx/>
                <a:latin typeface="Calibri" panose="020F0502020204030204"/>
                <a:ea typeface="+mn-ea"/>
                <a:cs typeface="+mn-cs"/>
                <a:sym typeface="Arial"/>
              </a:rPr>
              <a:t>guidance</a:t>
            </a:r>
            <a:r>
              <a:rPr kumimoji="0" lang="en-GB" sz="1400" b="0" i="1" u="none" strike="noStrike" kern="0" cap="none" spc="0" normalizeH="0" noProof="0" dirty="0" smtClean="0">
                <a:ln>
                  <a:noFill/>
                </a:ln>
                <a:solidFill>
                  <a:srgbClr val="FF0000"/>
                </a:solidFill>
                <a:effectLst/>
                <a:uLnTx/>
                <a:uFillTx/>
                <a:latin typeface="Calibri" panose="020F0502020204030204"/>
                <a:ea typeface="+mn-ea"/>
                <a:cs typeface="+mn-cs"/>
                <a:sym typeface="Arial"/>
              </a:rPr>
              <a:t> on this such as contract templates, licensing recommendations, and testing/validation strategy??</a:t>
            </a:r>
            <a:endParaRPr kumimoji="0" lang="en-GB" sz="1400" b="0" i="1" u="none" strike="noStrike" kern="0" cap="none" spc="0" normalizeH="0" baseline="0" noProof="0" dirty="0">
              <a:ln>
                <a:noFill/>
              </a:ln>
              <a:solidFill>
                <a:srgbClr val="FF0000"/>
              </a:solidFill>
              <a:effectLst/>
              <a:uLnTx/>
              <a:uFillTx/>
              <a:latin typeface="Calibri" panose="020F0502020204030204"/>
              <a:ea typeface="+mn-ea"/>
              <a:cs typeface="+mn-cs"/>
              <a:sym typeface="Arial"/>
            </a:endParaRPr>
          </a:p>
        </p:txBody>
      </p:sp>
      <p:sp>
        <p:nvSpPr>
          <p:cNvPr id="13" name="Oval Callout 12"/>
          <p:cNvSpPr/>
          <p:nvPr/>
        </p:nvSpPr>
        <p:spPr>
          <a:xfrm>
            <a:off x="5051762" y="88790"/>
            <a:ext cx="2438581" cy="1502796"/>
          </a:xfrm>
          <a:prstGeom prst="wedgeEllipseCallout">
            <a:avLst>
              <a:gd name="adj1" fmla="val -47897"/>
              <a:gd name="adj2" fmla="val 58268"/>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GB" dirty="0" smtClean="0">
                <a:solidFill>
                  <a:srgbClr val="FF0000"/>
                </a:solidFill>
              </a:rPr>
              <a:t>But we’ve never co-developed with other companies before! </a:t>
            </a:r>
            <a:endParaRPr lang="en-GB" dirty="0">
              <a:solidFill>
                <a:srgbClr val="FF0000"/>
              </a:solidFill>
            </a:endParaRPr>
          </a:p>
        </p:txBody>
      </p:sp>
      <p:pic>
        <p:nvPicPr>
          <p:cNvPr id="2" name="Picture 1"/>
          <p:cNvPicPr>
            <a:picLocks noChangeAspect="1"/>
          </p:cNvPicPr>
          <p:nvPr/>
        </p:nvPicPr>
        <p:blipFill>
          <a:blip r:embed="rId6"/>
          <a:stretch>
            <a:fillRect/>
          </a:stretch>
        </p:blipFill>
        <p:spPr>
          <a:xfrm>
            <a:off x="3391480" y="1591586"/>
            <a:ext cx="2543221" cy="2543221"/>
          </a:xfrm>
          <a:prstGeom prst="rect">
            <a:avLst/>
          </a:prstGeom>
        </p:spPr>
      </p:pic>
    </p:spTree>
    <p:extLst>
      <p:ext uri="{BB962C8B-B14F-4D97-AF65-F5344CB8AC3E}">
        <p14:creationId xmlns:p14="http://schemas.microsoft.com/office/powerpoint/2010/main" val="17400280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16000">
        <p15:prstTrans prst="airplane"/>
      </p:transition>
    </mc:Choice>
    <mc:Fallback xmlns="">
      <p:transition spd="slow" advClick="0" advTm="1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par>
                          <p:cTn id="21" fill="hold">
                            <p:stCondLst>
                              <p:cond delay="3000"/>
                            </p:stCondLst>
                            <p:childTnLst>
                              <p:par>
                                <p:cTn id="22" presetID="10" presetClass="entr" presetSubtype="0" fill="hold" grpId="0" nodeType="afterEffect">
                                  <p:stCondLst>
                                    <p:cond delay="200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childTnLst>
                                </p:cTn>
                              </p:par>
                            </p:childTnLst>
                          </p:cTn>
                        </p:par>
                        <p:par>
                          <p:cTn id="25" fill="hold">
                            <p:stCondLst>
                              <p:cond delay="6000"/>
                            </p:stCondLst>
                            <p:childTnLst>
                              <p:par>
                                <p:cTn id="26" presetID="26" presetClass="entr" presetSubtype="0" fill="hold" grpId="0" nodeType="afterEffect">
                                  <p:stCondLst>
                                    <p:cond delay="300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80">
                                          <p:stCondLst>
                                            <p:cond delay="0"/>
                                          </p:stCondLst>
                                        </p:cTn>
                                        <p:tgtEl>
                                          <p:spTgt spid="13"/>
                                        </p:tgtEl>
                                      </p:cBhvr>
                                    </p:animEffect>
                                    <p:anim calcmode="lin" valueType="num">
                                      <p:cBhvr>
                                        <p:cTn id="29"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34" dur="26">
                                          <p:stCondLst>
                                            <p:cond delay="650"/>
                                          </p:stCondLst>
                                        </p:cTn>
                                        <p:tgtEl>
                                          <p:spTgt spid="13"/>
                                        </p:tgtEl>
                                      </p:cBhvr>
                                      <p:to x="100000" y="60000"/>
                                    </p:animScale>
                                    <p:animScale>
                                      <p:cBhvr>
                                        <p:cTn id="35" dur="166" decel="50000">
                                          <p:stCondLst>
                                            <p:cond delay="676"/>
                                          </p:stCondLst>
                                        </p:cTn>
                                        <p:tgtEl>
                                          <p:spTgt spid="13"/>
                                        </p:tgtEl>
                                      </p:cBhvr>
                                      <p:to x="100000" y="100000"/>
                                    </p:animScale>
                                    <p:animScale>
                                      <p:cBhvr>
                                        <p:cTn id="36" dur="26">
                                          <p:stCondLst>
                                            <p:cond delay="1312"/>
                                          </p:stCondLst>
                                        </p:cTn>
                                        <p:tgtEl>
                                          <p:spTgt spid="13"/>
                                        </p:tgtEl>
                                      </p:cBhvr>
                                      <p:to x="100000" y="80000"/>
                                    </p:animScale>
                                    <p:animScale>
                                      <p:cBhvr>
                                        <p:cTn id="37" dur="166" decel="50000">
                                          <p:stCondLst>
                                            <p:cond delay="1338"/>
                                          </p:stCondLst>
                                        </p:cTn>
                                        <p:tgtEl>
                                          <p:spTgt spid="13"/>
                                        </p:tgtEl>
                                      </p:cBhvr>
                                      <p:to x="100000" y="100000"/>
                                    </p:animScale>
                                    <p:animScale>
                                      <p:cBhvr>
                                        <p:cTn id="38" dur="26">
                                          <p:stCondLst>
                                            <p:cond delay="1642"/>
                                          </p:stCondLst>
                                        </p:cTn>
                                        <p:tgtEl>
                                          <p:spTgt spid="13"/>
                                        </p:tgtEl>
                                      </p:cBhvr>
                                      <p:to x="100000" y="90000"/>
                                    </p:animScale>
                                    <p:animScale>
                                      <p:cBhvr>
                                        <p:cTn id="39" dur="166" decel="50000">
                                          <p:stCondLst>
                                            <p:cond delay="1668"/>
                                          </p:stCondLst>
                                        </p:cTn>
                                        <p:tgtEl>
                                          <p:spTgt spid="13"/>
                                        </p:tgtEl>
                                      </p:cBhvr>
                                      <p:to x="100000" y="100000"/>
                                    </p:animScale>
                                    <p:animScale>
                                      <p:cBhvr>
                                        <p:cTn id="40" dur="26">
                                          <p:stCondLst>
                                            <p:cond delay="1808"/>
                                          </p:stCondLst>
                                        </p:cTn>
                                        <p:tgtEl>
                                          <p:spTgt spid="13"/>
                                        </p:tgtEl>
                                      </p:cBhvr>
                                      <p:to x="100000" y="95000"/>
                                    </p:animScale>
                                    <p:animScale>
                                      <p:cBhvr>
                                        <p:cTn id="41" dur="166" decel="50000">
                                          <p:stCondLst>
                                            <p:cond delay="1834"/>
                                          </p:stCondLst>
                                        </p:cTn>
                                        <p:tgtEl>
                                          <p:spTgt spid="13"/>
                                        </p:tgtEl>
                                      </p:cBhvr>
                                      <p:to x="100000" y="100000"/>
                                    </p:animScale>
                                  </p:childTnLst>
                                </p:cTn>
                              </p:par>
                            </p:childTnLst>
                          </p:cTn>
                        </p:par>
                        <p:par>
                          <p:cTn id="42" fill="hold">
                            <p:stCondLst>
                              <p:cond delay="11000"/>
                            </p:stCondLst>
                            <p:childTnLst>
                              <p:par>
                                <p:cTn id="43" presetID="10" presetClass="entr" presetSubtype="0" fill="hold" grpId="0" nodeType="afterEffect">
                                  <p:stCondLst>
                                    <p:cond delay="200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Google Shape;30;p6"/>
          <p:cNvSpPr txBox="1">
            <a:spLocks/>
          </p:cNvSpPr>
          <p:nvPr/>
        </p:nvSpPr>
        <p:spPr>
          <a:xfrm>
            <a:off x="311708" y="855896"/>
            <a:ext cx="5985725" cy="15294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0000"/>
              </a:buClr>
              <a:buSzPts val="5200"/>
              <a:buFont typeface="Arial"/>
              <a:buNone/>
              <a:defRPr sz="5200" b="0" i="0" u="none" strike="noStrike" cap="none">
                <a:solidFill>
                  <a:srgbClr val="FF0000"/>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0000"/>
              </a:buClr>
              <a:buSzPts val="5200"/>
              <a:buFont typeface="Arial"/>
              <a:buNone/>
              <a:tabLst/>
              <a:defRPr/>
            </a:pPr>
            <a:r>
              <a:rPr kumimoji="0" lang="en-GB" sz="4000" b="0" u="none" strike="noStrike" kern="0" cap="none" spc="0" normalizeH="0" baseline="0" noProof="0" dirty="0" smtClean="0">
                <a:ln>
                  <a:noFill/>
                </a:ln>
                <a:solidFill>
                  <a:schemeClr val="bg1"/>
                </a:solidFill>
                <a:effectLst/>
                <a:uLnTx/>
                <a:uFillTx/>
                <a:sym typeface="Arial"/>
              </a:rPr>
              <a:t>Welcome to the…</a:t>
            </a:r>
          </a:p>
          <a:p>
            <a:pPr marL="0" marR="0" lvl="0" indent="0" algn="ctr" defTabSz="914400" rtl="0" eaLnBrk="1" fontAlgn="auto" latinLnBrk="0" hangingPunct="1">
              <a:lnSpc>
                <a:spcPct val="100000"/>
              </a:lnSpc>
              <a:spcBef>
                <a:spcPts val="0"/>
              </a:spcBef>
              <a:spcAft>
                <a:spcPts val="0"/>
              </a:spcAft>
              <a:buClr>
                <a:srgbClr val="FF0000"/>
              </a:buClr>
              <a:buSzPts val="5200"/>
              <a:buFont typeface="Arial"/>
              <a:buNone/>
              <a:tabLst/>
              <a:defRPr/>
            </a:pPr>
            <a:r>
              <a:rPr lang="en-GB" sz="4000" b="1" dirty="0" err="1" smtClean="0">
                <a:solidFill>
                  <a:srgbClr val="FF5050"/>
                </a:solidFill>
              </a:rPr>
              <a:t>pharmaverse</a:t>
            </a:r>
            <a:endParaRPr lang="en-GB" sz="4000" b="1" dirty="0" smtClean="0">
              <a:solidFill>
                <a:srgbClr val="FF5050"/>
              </a:solidFill>
            </a:endParaRPr>
          </a:p>
        </p:txBody>
      </p:sp>
      <p:sp>
        <p:nvSpPr>
          <p:cNvPr id="3" name="Google Shape;30;p6"/>
          <p:cNvSpPr txBox="1">
            <a:spLocks/>
          </p:cNvSpPr>
          <p:nvPr/>
        </p:nvSpPr>
        <p:spPr>
          <a:xfrm>
            <a:off x="311708" y="2894275"/>
            <a:ext cx="8520600" cy="1376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0000"/>
              </a:buClr>
              <a:buSzPts val="5200"/>
              <a:buFont typeface="Arial"/>
              <a:buNone/>
              <a:defRPr sz="5200" b="0" i="0" u="none" strike="noStrike" cap="none">
                <a:solidFill>
                  <a:srgbClr val="FF0000"/>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0000"/>
              </a:buClr>
              <a:buSzPts val="5200"/>
              <a:buFont typeface="Arial"/>
              <a:buNone/>
              <a:tabLst/>
              <a:defRPr/>
            </a:pPr>
            <a:r>
              <a:rPr kumimoji="0" lang="en-GB" sz="4000" b="0" u="none" strike="noStrike" kern="0" cap="none" spc="0" normalizeH="0" baseline="0" noProof="0" dirty="0" smtClean="0">
                <a:ln>
                  <a:noFill/>
                </a:ln>
                <a:solidFill>
                  <a:schemeClr val="bg1"/>
                </a:solidFill>
                <a:effectLst/>
                <a:uLnTx/>
                <a:uFillTx/>
                <a:sym typeface="Arial"/>
              </a:rPr>
              <a:t>Look out for the next instalment at PHUSE US Connect 2022…</a:t>
            </a:r>
            <a:endParaRPr kumimoji="0" lang="en-GB" sz="4000" b="0" u="none" strike="noStrike" kern="0" cap="none" spc="0" normalizeH="0" baseline="0" noProof="0" dirty="0">
              <a:ln>
                <a:noFill/>
              </a:ln>
              <a:solidFill>
                <a:schemeClr val="bg1"/>
              </a:solidFill>
              <a:effectLst/>
              <a:uLnTx/>
              <a:uFillTx/>
              <a:sym typeface="Arial"/>
            </a:endParaRPr>
          </a:p>
        </p:txBody>
      </p:sp>
      <p:pic>
        <p:nvPicPr>
          <p:cNvPr id="2" name="Picture 1"/>
          <p:cNvPicPr>
            <a:picLocks noChangeAspect="1"/>
          </p:cNvPicPr>
          <p:nvPr/>
        </p:nvPicPr>
        <p:blipFill>
          <a:blip r:embed="rId3"/>
          <a:stretch>
            <a:fillRect/>
          </a:stretch>
        </p:blipFill>
        <p:spPr>
          <a:xfrm>
            <a:off x="5907818" y="924837"/>
            <a:ext cx="1714997" cy="1714997"/>
          </a:xfrm>
          <a:prstGeom prst="rect">
            <a:avLst/>
          </a:prstGeom>
        </p:spPr>
      </p:pic>
    </p:spTree>
    <p:extLst>
      <p:ext uri="{BB962C8B-B14F-4D97-AF65-F5344CB8AC3E}">
        <p14:creationId xmlns:p14="http://schemas.microsoft.com/office/powerpoint/2010/main" val="25956594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Click="0" advTm="5000">
        <p15:prstTrans prst="origami"/>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iterate type="lt">
                                    <p:tmAbs val="100"/>
                                  </p:iterate>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3301"/>
                            </p:stCondLst>
                            <p:childTnLst>
                              <p:par>
                                <p:cTn id="8" presetID="1" presetClass="entr" presetSubtype="0" fill="hold" nodeType="afterEffect">
                                  <p:stCondLst>
                                    <p:cond delay="100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4301"/>
                            </p:stCondLst>
                            <p:childTnLst>
                              <p:par>
                                <p:cTn id="11" presetID="1" presetClass="entr" presetSubtype="0" fill="hold" grpId="0" nodeType="afterEffect">
                                  <p:stCondLst>
                                    <p:cond delay="1000"/>
                                  </p:stCondLst>
                                  <p:iterate type="lt">
                                    <p:tmAbs val="100"/>
                                  </p:iterate>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10002"/>
                            </p:stCondLst>
                            <p:childTnLst>
                              <p:par>
                                <p:cTn id="14" presetID="26" presetClass="emph" presetSubtype="0" fill="hold" grpId="1" nodeType="afterEffect">
                                  <p:stCondLst>
                                    <p:cond delay="0"/>
                                  </p:stCondLst>
                                  <p:iterate type="lt">
                                    <p:tmPct val="0"/>
                                  </p:iterate>
                                  <p:childTnLst>
                                    <p:animEffect transition="out" filter="fade">
                                      <p:cBhvr>
                                        <p:cTn id="15" dur="998" tmFilter="0, 0; .2, .5; .8, .5; 1, 0"/>
                                        <p:tgtEl>
                                          <p:spTgt spid="3"/>
                                        </p:tgtEl>
                                      </p:cBhvr>
                                    </p:animEffect>
                                    <p:animScale>
                                      <p:cBhvr>
                                        <p:cTn id="16" dur="499" autoRev="1" fill="hold"/>
                                        <p:tgtEl>
                                          <p:spTgt spid="3"/>
                                        </p:tgtEl>
                                      </p:cBhvr>
                                      <p:by x="105000" y="105000"/>
                                    </p:animScale>
                                  </p:childTnLst>
                                </p:cTn>
                              </p:par>
                            </p:childTnLst>
                          </p:cTn>
                        </p:par>
                        <p:par>
                          <p:cTn id="17" fill="hold">
                            <p:stCondLst>
                              <p:cond delay="11000"/>
                            </p:stCondLst>
                            <p:childTnLst>
                              <p:par>
                                <p:cTn id="18" presetID="26" presetClass="emph" presetSubtype="0" fill="hold" grpId="2" nodeType="afterEffect">
                                  <p:stCondLst>
                                    <p:cond delay="0"/>
                                  </p:stCondLst>
                                  <p:iterate type="lt">
                                    <p:tmPct val="0"/>
                                  </p:iterate>
                                  <p:childTnLst>
                                    <p:animEffect transition="out" filter="fade">
                                      <p:cBhvr>
                                        <p:cTn id="19" dur="1000" tmFilter="0, 0; .2, .5; .8, .5; 1, 0"/>
                                        <p:tgtEl>
                                          <p:spTgt spid="3"/>
                                        </p:tgtEl>
                                      </p:cBhvr>
                                    </p:animEffect>
                                    <p:animScale>
                                      <p:cBhvr>
                                        <p:cTn id="20" dur="500" autoRev="1" fill="hold"/>
                                        <p:tgtEl>
                                          <p:spTgt spid="3"/>
                                        </p:tgtEl>
                                      </p:cBhvr>
                                      <p:by x="105000" y="105000"/>
                                    </p:animScale>
                                  </p:childTnLst>
                                </p:cTn>
                              </p:par>
                            </p:childTnLst>
                          </p:cTn>
                        </p:par>
                        <p:par>
                          <p:cTn id="21" fill="hold">
                            <p:stCondLst>
                              <p:cond delay="12000"/>
                            </p:stCondLst>
                            <p:childTnLst>
                              <p:par>
                                <p:cTn id="22" presetID="26" presetClass="emph" presetSubtype="0" fill="hold" grpId="3" nodeType="afterEffect">
                                  <p:stCondLst>
                                    <p:cond delay="0"/>
                                  </p:stCondLst>
                                  <p:iterate type="lt">
                                    <p:tmPct val="0"/>
                                  </p:iterate>
                                  <p:childTnLst>
                                    <p:animEffect transition="out" filter="fade">
                                      <p:cBhvr>
                                        <p:cTn id="23" dur="1000" tmFilter="0, 0; .2, .5; .8, .5; 1, 0"/>
                                        <p:tgtEl>
                                          <p:spTgt spid="3"/>
                                        </p:tgtEl>
                                      </p:cBhvr>
                                    </p:animEffect>
                                    <p:animScale>
                                      <p:cBhvr>
                                        <p:cTn id="24" dur="50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3" grpId="1"/>
      <p:bldP spid="3" grpId="2"/>
      <p:bldP spid="3" grpId="3"/>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How we’ll spend the next 2.5 hrs of your valuable time…</a:t>
            </a:r>
            <a:endParaRPr sz="2400" dirty="0"/>
          </a:p>
        </p:txBody>
      </p:sp>
      <p:sp>
        <p:nvSpPr>
          <p:cNvPr id="37" name="Google Shape;37;p7"/>
          <p:cNvSpPr txBox="1">
            <a:spLocks noGrp="1"/>
          </p:cNvSpPr>
          <p:nvPr>
            <p:ph type="body" idx="1"/>
          </p:nvPr>
        </p:nvSpPr>
        <p:spPr>
          <a:xfrm>
            <a:off x="311699" y="1152475"/>
            <a:ext cx="8832301" cy="3416400"/>
          </a:xfrm>
          <a:prstGeom prst="rect">
            <a:avLst/>
          </a:prstGeom>
        </p:spPr>
        <p:txBody>
          <a:bodyPr spcFirstLastPara="1" wrap="square" lIns="91425" tIns="91425" rIns="91425" bIns="91425" anchor="t" anchorCtr="0">
            <a:normAutofit/>
          </a:bodyPr>
          <a:lstStyle/>
          <a:p>
            <a:pPr marL="285750" indent="-285750">
              <a:spcAft>
                <a:spcPts val="1200"/>
              </a:spcAft>
            </a:pPr>
            <a:r>
              <a:rPr lang="en-GB" b="1" dirty="0" smtClean="0"/>
              <a:t>Audience Participation </a:t>
            </a:r>
            <a:r>
              <a:rPr lang="en-GB" b="1" dirty="0" err="1" smtClean="0"/>
              <a:t>Menti</a:t>
            </a:r>
            <a:r>
              <a:rPr lang="en-GB" b="1" dirty="0" smtClean="0"/>
              <a:t> </a:t>
            </a:r>
            <a:r>
              <a:rPr lang="en-GB" dirty="0" smtClean="0"/>
              <a:t>- framing the industry </a:t>
            </a:r>
            <a:r>
              <a:rPr lang="en-GB" dirty="0" err="1" smtClean="0"/>
              <a:t>ADaM</a:t>
            </a:r>
            <a:r>
              <a:rPr lang="en-GB" dirty="0" smtClean="0"/>
              <a:t> challenge</a:t>
            </a:r>
          </a:p>
          <a:p>
            <a:pPr marL="285750" indent="-285750">
              <a:spcAft>
                <a:spcPts val="1200"/>
              </a:spcAft>
            </a:pPr>
            <a:r>
              <a:rPr lang="en-GB" b="1" dirty="0" smtClean="0"/>
              <a:t>Presentation</a:t>
            </a:r>
            <a:r>
              <a:rPr lang="en-GB" dirty="0" smtClean="0"/>
              <a:t> - admiral intro</a:t>
            </a:r>
          </a:p>
          <a:p>
            <a:pPr marL="285750" indent="-285750">
              <a:spcAft>
                <a:spcPts val="1200"/>
              </a:spcAft>
            </a:pPr>
            <a:r>
              <a:rPr lang="en-GB" b="1" dirty="0" smtClean="0"/>
              <a:t>Hands-on trial </a:t>
            </a:r>
            <a:r>
              <a:rPr lang="en-GB" dirty="0" smtClean="0"/>
              <a:t>– try before you </a:t>
            </a:r>
            <a:r>
              <a:rPr lang="en-GB" strike="sngStrike" dirty="0" smtClean="0"/>
              <a:t>buy</a:t>
            </a:r>
            <a:r>
              <a:rPr lang="en-GB" dirty="0" smtClean="0"/>
              <a:t> </a:t>
            </a:r>
            <a:r>
              <a:rPr lang="en-GB" i="1" dirty="0" smtClean="0"/>
              <a:t>“use for free via open source!”</a:t>
            </a:r>
          </a:p>
          <a:p>
            <a:pPr marL="285750" indent="-285750">
              <a:spcAft>
                <a:spcPts val="1200"/>
              </a:spcAft>
            </a:pPr>
            <a:r>
              <a:rPr lang="en-GB" b="1" dirty="0" smtClean="0"/>
              <a:t>Demo</a:t>
            </a:r>
            <a:r>
              <a:rPr lang="en-GB" dirty="0" smtClean="0"/>
              <a:t> – additional features</a:t>
            </a:r>
          </a:p>
          <a:p>
            <a:pPr marL="285750" indent="-285750">
              <a:spcAft>
                <a:spcPts val="1200"/>
              </a:spcAft>
            </a:pPr>
            <a:r>
              <a:rPr lang="en-GB" b="1" dirty="0" smtClean="0"/>
              <a:t>Panel</a:t>
            </a:r>
            <a:r>
              <a:rPr lang="en-GB" dirty="0" smtClean="0"/>
              <a:t> – open Q&amp;A with team members</a:t>
            </a:r>
          </a:p>
          <a:p>
            <a:pPr marL="285750" indent="-285750">
              <a:spcAft>
                <a:spcPts val="1200"/>
              </a:spcAft>
            </a:pPr>
            <a:r>
              <a:rPr lang="en-GB" b="1" dirty="0" smtClean="0"/>
              <a:t>Closing</a:t>
            </a:r>
            <a:r>
              <a:rPr lang="en-GB" dirty="0" smtClean="0"/>
              <a:t> – next steps &amp; wider vision</a:t>
            </a:r>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142142"/>
            <a:ext cx="8520600" cy="2483652"/>
          </a:xfrm>
          <a:prstGeom prst="rect">
            <a:avLst/>
          </a:prstGeom>
        </p:spPr>
        <p:txBody>
          <a:bodyPr spcFirstLastPara="1" wrap="square" lIns="91425" tIns="91425" rIns="91425" bIns="91425" anchor="b" anchorCtr="0">
            <a:normAutofit/>
          </a:bodyPr>
          <a:lstStyle/>
          <a:p>
            <a:pPr lvl="0"/>
            <a:r>
              <a:rPr lang="en-GB" sz="4800" i="1" dirty="0" smtClean="0"/>
              <a:t>Thank you for your engagement today!</a:t>
            </a:r>
            <a:endParaRPr sz="6000" i="1" dirty="0"/>
          </a:p>
        </p:txBody>
      </p:sp>
    </p:spTree>
    <p:extLst>
      <p:ext uri="{BB962C8B-B14F-4D97-AF65-F5344CB8AC3E}">
        <p14:creationId xmlns:p14="http://schemas.microsoft.com/office/powerpoint/2010/main" val="22781082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Framing the Challenge</a:t>
            </a:r>
            <a:endParaRPr sz="6000" i="1" dirty="0"/>
          </a:p>
        </p:txBody>
      </p:sp>
    </p:spTree>
    <p:extLst>
      <p:ext uri="{BB962C8B-B14F-4D97-AF65-F5344CB8AC3E}">
        <p14:creationId xmlns:p14="http://schemas.microsoft.com/office/powerpoint/2010/main" val="31149915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Framing the Challenge – </a:t>
            </a:r>
            <a:r>
              <a:rPr lang="en-GB" sz="2400" b="1" dirty="0" smtClean="0"/>
              <a:t>WE NEED YOU!</a:t>
            </a:r>
            <a:endParaRPr sz="2400" b="1" dirty="0"/>
          </a:p>
        </p:txBody>
      </p:sp>
      <p:sp>
        <p:nvSpPr>
          <p:cNvPr id="37" name="Google Shape;37;p7"/>
          <p:cNvSpPr txBox="1">
            <a:spLocks noGrp="1"/>
          </p:cNvSpPr>
          <p:nvPr>
            <p:ph type="body" idx="1"/>
          </p:nvPr>
        </p:nvSpPr>
        <p:spPr>
          <a:xfrm>
            <a:off x="311699" y="1152475"/>
            <a:ext cx="8776883" cy="1098889"/>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We’d like to start by asking you all some questions about your current state </a:t>
            </a:r>
            <a:r>
              <a:rPr lang="en-GB" dirty="0" err="1" smtClean="0"/>
              <a:t>ADaM</a:t>
            </a:r>
            <a:r>
              <a:rPr lang="en-GB" dirty="0" smtClean="0"/>
              <a:t> solutions and your perspectives around this</a:t>
            </a:r>
          </a:p>
        </p:txBody>
      </p:sp>
      <p:pic>
        <p:nvPicPr>
          <p:cNvPr id="2" name="Picture 1"/>
          <p:cNvPicPr>
            <a:picLocks noChangeAspect="1"/>
          </p:cNvPicPr>
          <p:nvPr/>
        </p:nvPicPr>
        <p:blipFill>
          <a:blip r:embed="rId3"/>
          <a:stretch>
            <a:fillRect/>
          </a:stretch>
        </p:blipFill>
        <p:spPr>
          <a:xfrm>
            <a:off x="4854182" y="2040301"/>
            <a:ext cx="4017447" cy="2532870"/>
          </a:xfrm>
          <a:prstGeom prst="rect">
            <a:avLst/>
          </a:prstGeom>
        </p:spPr>
      </p:pic>
      <p:sp>
        <p:nvSpPr>
          <p:cNvPr id="4" name="Rectangle 3"/>
          <p:cNvSpPr/>
          <p:nvPr/>
        </p:nvSpPr>
        <p:spPr>
          <a:xfrm>
            <a:off x="311699" y="2040301"/>
            <a:ext cx="4454265" cy="2476062"/>
          </a:xfrm>
          <a:prstGeom prst="rect">
            <a:avLst/>
          </a:prstGeom>
        </p:spPr>
        <p:txBody>
          <a:bodyPr wrap="square">
            <a:spAutoFit/>
          </a:bodyPr>
          <a:lstStyle/>
          <a:p>
            <a:pPr marL="285750" lvl="0" indent="-285750">
              <a:lnSpc>
                <a:spcPct val="115000"/>
              </a:lnSpc>
              <a:spcAft>
                <a:spcPts val="1200"/>
              </a:spcAft>
              <a:buClr>
                <a:srgbClr val="595959"/>
              </a:buClr>
              <a:buSzPts val="1800"/>
              <a:buFont typeface="Arial"/>
              <a:buChar char="●"/>
            </a:pPr>
            <a:r>
              <a:rPr lang="en-GB" sz="1800" dirty="0">
                <a:solidFill>
                  <a:srgbClr val="595959"/>
                </a:solidFill>
              </a:rPr>
              <a:t>To do this you’ll need to connect to </a:t>
            </a:r>
            <a:r>
              <a:rPr lang="en-GB" sz="1800" b="1" dirty="0">
                <a:solidFill>
                  <a:srgbClr val="FF0000"/>
                </a:solidFill>
              </a:rPr>
              <a:t>Menti.com</a:t>
            </a:r>
            <a:r>
              <a:rPr lang="en-GB" sz="1800" dirty="0">
                <a:solidFill>
                  <a:srgbClr val="595959"/>
                </a:solidFill>
              </a:rPr>
              <a:t> from your computer or smart device and enter the </a:t>
            </a:r>
            <a:r>
              <a:rPr lang="en-GB" sz="1800" dirty="0" smtClean="0">
                <a:solidFill>
                  <a:srgbClr val="595959"/>
                </a:solidFill>
              </a:rPr>
              <a:t>code we show next </a:t>
            </a:r>
            <a:endParaRPr lang="en-GB" sz="1800" b="1" dirty="0">
              <a:solidFill>
                <a:srgbClr val="FF0000"/>
              </a:solidFill>
            </a:endParaRPr>
          </a:p>
          <a:p>
            <a:pPr marL="285750" lvl="0" indent="-285750">
              <a:lnSpc>
                <a:spcPct val="115000"/>
              </a:lnSpc>
              <a:spcAft>
                <a:spcPts val="1200"/>
              </a:spcAft>
              <a:buClr>
                <a:srgbClr val="595959"/>
              </a:buClr>
              <a:buSzPts val="1800"/>
              <a:buFont typeface="Arial"/>
              <a:buChar char="●"/>
            </a:pPr>
            <a:r>
              <a:rPr lang="en-GB" sz="1800" dirty="0">
                <a:solidFill>
                  <a:srgbClr val="595959"/>
                </a:solidFill>
              </a:rPr>
              <a:t>Please answer honestly, as there are no right or wrong answers and everything is anonymous</a:t>
            </a:r>
          </a:p>
        </p:txBody>
      </p:sp>
    </p:spTree>
    <p:extLst>
      <p:ext uri="{BB962C8B-B14F-4D97-AF65-F5344CB8AC3E}">
        <p14:creationId xmlns:p14="http://schemas.microsoft.com/office/powerpoint/2010/main" val="15673833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Our Story</a:t>
            </a:r>
            <a:endParaRPr sz="2400" dirty="0"/>
          </a:p>
        </p:txBody>
      </p:sp>
      <p:sp>
        <p:nvSpPr>
          <p:cNvPr id="37" name="Google Shape;37;p7"/>
          <p:cNvSpPr txBox="1">
            <a:spLocks noGrp="1"/>
          </p:cNvSpPr>
          <p:nvPr>
            <p:ph type="body" idx="1"/>
          </p:nvPr>
        </p:nvSpPr>
        <p:spPr>
          <a:xfrm>
            <a:off x="311699" y="1152475"/>
            <a:ext cx="8832301" cy="3416400"/>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Both Roche &amp; GSK had been exploring use of open source languages (primarily R) in areas of clinical reporting such as TLGs, interactive displays and QC</a:t>
            </a:r>
          </a:p>
          <a:p>
            <a:pPr marL="285750" indent="-285750">
              <a:spcAft>
                <a:spcPts val="1200"/>
              </a:spcAft>
            </a:pPr>
            <a:r>
              <a:rPr lang="en-GB" dirty="0" smtClean="0"/>
              <a:t>For </a:t>
            </a:r>
            <a:r>
              <a:rPr lang="en-GB" dirty="0" err="1" smtClean="0"/>
              <a:t>ADaM</a:t>
            </a:r>
            <a:r>
              <a:rPr lang="en-GB" dirty="0" smtClean="0"/>
              <a:t>, we each had heavily invested in SAS® macro based tools to achieve our company-specific implementations </a:t>
            </a:r>
          </a:p>
          <a:p>
            <a:pPr marL="285750" indent="-285750">
              <a:spcAft>
                <a:spcPts val="1200"/>
              </a:spcAft>
            </a:pPr>
            <a:r>
              <a:rPr lang="en-GB" dirty="0" smtClean="0"/>
              <a:t>Realisation came from both sides that given the endless nature of </a:t>
            </a:r>
            <a:r>
              <a:rPr lang="en-GB" dirty="0" err="1" smtClean="0"/>
              <a:t>ADaM</a:t>
            </a:r>
            <a:r>
              <a:rPr lang="en-GB" dirty="0" smtClean="0"/>
              <a:t> there had to be potential to </a:t>
            </a:r>
            <a:r>
              <a:rPr lang="en-GB" b="1" dirty="0" smtClean="0">
                <a:solidFill>
                  <a:srgbClr val="FF0000"/>
                </a:solidFill>
              </a:rPr>
              <a:t>collaborate on a modular framework</a:t>
            </a:r>
            <a:r>
              <a:rPr lang="en-GB" dirty="0" smtClean="0"/>
              <a:t>, to give the platform for this challenge to </a:t>
            </a:r>
            <a:r>
              <a:rPr lang="en-GB" b="1" dirty="0" smtClean="0">
                <a:solidFill>
                  <a:srgbClr val="FF0000"/>
                </a:solidFill>
              </a:rPr>
              <a:t>enable</a:t>
            </a:r>
            <a:r>
              <a:rPr lang="en-GB" dirty="0" smtClean="0"/>
              <a:t> </a:t>
            </a:r>
            <a:r>
              <a:rPr lang="en-GB" b="1" dirty="0" smtClean="0">
                <a:solidFill>
                  <a:srgbClr val="FF0000"/>
                </a:solidFill>
              </a:rPr>
              <a:t>across-industry crowd-sourcing</a:t>
            </a:r>
          </a:p>
          <a:p>
            <a:pPr marL="285750" indent="-285750">
              <a:spcAft>
                <a:spcPts val="1200"/>
              </a:spcAft>
            </a:pPr>
            <a:r>
              <a:rPr lang="en-GB" dirty="0" smtClean="0"/>
              <a:t>LinkedIn post -&gt; Video call -&gt; Programming </a:t>
            </a:r>
            <a:r>
              <a:rPr lang="en-GB" dirty="0"/>
              <a:t>h</a:t>
            </a:r>
            <a:r>
              <a:rPr lang="en-GB" dirty="0" smtClean="0"/>
              <a:t>eads talk</a:t>
            </a:r>
            <a:endParaRPr dirty="0"/>
          </a:p>
        </p:txBody>
      </p:sp>
      <p:pic>
        <p:nvPicPr>
          <p:cNvPr id="4" name="Picture 3"/>
          <p:cNvPicPr>
            <a:picLocks noChangeAspect="1"/>
          </p:cNvPicPr>
          <p:nvPr/>
        </p:nvPicPr>
        <p:blipFill>
          <a:blip r:embed="rId3"/>
          <a:stretch>
            <a:fillRect/>
          </a:stretch>
        </p:blipFill>
        <p:spPr>
          <a:xfrm>
            <a:off x="3927027" y="274915"/>
            <a:ext cx="1180599" cy="638685"/>
          </a:xfrm>
          <a:prstGeom prst="rect">
            <a:avLst/>
          </a:prstGeom>
        </p:spPr>
      </p:pic>
      <p:pic>
        <p:nvPicPr>
          <p:cNvPr id="8" name="Picture 7"/>
          <p:cNvPicPr>
            <a:picLocks noChangeAspect="1"/>
          </p:cNvPicPr>
          <p:nvPr/>
        </p:nvPicPr>
        <p:blipFill>
          <a:blip r:embed="rId4"/>
          <a:stretch>
            <a:fillRect/>
          </a:stretch>
        </p:blipFill>
        <p:spPr>
          <a:xfrm>
            <a:off x="5592988" y="174104"/>
            <a:ext cx="1725142" cy="907091"/>
          </a:xfrm>
          <a:prstGeom prst="rect">
            <a:avLst/>
          </a:prstGeom>
        </p:spPr>
      </p:pic>
    </p:spTree>
    <p:extLst>
      <p:ext uri="{BB962C8B-B14F-4D97-AF65-F5344CB8AC3E}">
        <p14:creationId xmlns:p14="http://schemas.microsoft.com/office/powerpoint/2010/main" val="37685227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Introducing admiral</a:t>
            </a:r>
            <a:endParaRPr sz="6000" i="1" dirty="0"/>
          </a:p>
        </p:txBody>
      </p:sp>
    </p:spTree>
    <p:extLst>
      <p:ext uri="{BB962C8B-B14F-4D97-AF65-F5344CB8AC3E}">
        <p14:creationId xmlns:p14="http://schemas.microsoft.com/office/powerpoint/2010/main" val="1104154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ge955e0b2aa_0_5"/>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a:bodyPr>
          <a:lstStyle/>
          <a:p>
            <a:pPr lvl="0">
              <a:buSzPct val="111111"/>
            </a:pPr>
            <a:r>
              <a:rPr lang="en-GB" sz="2400" dirty="0"/>
              <a:t>Introducing admiral </a:t>
            </a:r>
            <a:r>
              <a:rPr lang="en-GB" sz="1400" i="1" dirty="0"/>
              <a:t>(</a:t>
            </a:r>
            <a:r>
              <a:rPr lang="en-GB" sz="1400" i="1" dirty="0" err="1"/>
              <a:t>ADaM</a:t>
            </a:r>
            <a:r>
              <a:rPr lang="en-GB" sz="1400" i="1" dirty="0"/>
              <a:t> In R Asset Library)</a:t>
            </a:r>
            <a:endParaRPr dirty="0"/>
          </a:p>
        </p:txBody>
      </p:sp>
      <p:sp>
        <p:nvSpPr>
          <p:cNvPr id="58" name="Google Shape;58;ge955e0b2aa_0_5"/>
          <p:cNvSpPr txBox="1">
            <a:spLocks noGrp="1"/>
          </p:cNvSpPr>
          <p:nvPr>
            <p:ph type="body" idx="1"/>
          </p:nvPr>
        </p:nvSpPr>
        <p:spPr>
          <a:xfrm>
            <a:off x="311700" y="1152474"/>
            <a:ext cx="8520600" cy="3679800"/>
          </a:xfrm>
          <a:prstGeom prst="rect">
            <a:avLst/>
          </a:prstGeom>
          <a:noFill/>
          <a:ln>
            <a:noFill/>
          </a:ln>
        </p:spPr>
        <p:txBody>
          <a:bodyPr spcFirstLastPara="1" wrap="square" lIns="91425" tIns="91425" rIns="91425" bIns="91425" anchor="t" anchorCtr="0">
            <a:normAutofit fontScale="85000" lnSpcReduction="20000"/>
          </a:bodyPr>
          <a:lstStyle/>
          <a:p>
            <a:pPr marL="0" lvl="0" indent="0" algn="l" rtl="0">
              <a:lnSpc>
                <a:spcPct val="100000"/>
              </a:lnSpc>
              <a:spcBef>
                <a:spcPts val="0"/>
              </a:spcBef>
              <a:spcAft>
                <a:spcPts val="0"/>
              </a:spcAft>
              <a:buClr>
                <a:schemeClr val="dk1"/>
              </a:buClr>
              <a:buSzPct val="62587"/>
              <a:buFont typeface="Arial"/>
              <a:buNone/>
            </a:pPr>
            <a:r>
              <a:rPr lang="en-GB" sz="1900" dirty="0"/>
              <a:t>a</a:t>
            </a:r>
            <a:r>
              <a:rPr lang="en-GB" sz="1900" dirty="0" smtClean="0"/>
              <a:t>dmiral </a:t>
            </a:r>
            <a:r>
              <a:rPr lang="en-GB" sz="1900" dirty="0"/>
              <a:t>is an</a:t>
            </a:r>
            <a:r>
              <a:rPr lang="en-GB" dirty="0">
                <a:solidFill>
                  <a:schemeClr val="dk2"/>
                </a:solidFill>
              </a:rPr>
              <a:t> </a:t>
            </a:r>
            <a:r>
              <a:rPr lang="en-GB" b="1" dirty="0">
                <a:solidFill>
                  <a:srgbClr val="FF0000"/>
                </a:solidFill>
              </a:rPr>
              <a:t>open source modularized toolbox</a:t>
            </a:r>
            <a:r>
              <a:rPr lang="en-GB" dirty="0">
                <a:solidFill>
                  <a:srgbClr val="FF0000"/>
                </a:solidFill>
              </a:rPr>
              <a:t> </a:t>
            </a:r>
            <a:r>
              <a:rPr lang="en-GB" dirty="0">
                <a:solidFill>
                  <a:schemeClr val="dk2"/>
                </a:solidFill>
              </a:rPr>
              <a:t>that </a:t>
            </a:r>
            <a:r>
              <a:rPr lang="en-GB" b="1" dirty="0">
                <a:solidFill>
                  <a:srgbClr val="FF0000"/>
                </a:solidFill>
              </a:rPr>
              <a:t>enables companies and communities</a:t>
            </a:r>
            <a:r>
              <a:rPr lang="en-GB" dirty="0">
                <a:solidFill>
                  <a:srgbClr val="FF0000"/>
                </a:solidFill>
              </a:rPr>
              <a:t> </a:t>
            </a:r>
            <a:r>
              <a:rPr lang="en-GB" dirty="0">
                <a:solidFill>
                  <a:schemeClr val="dk2"/>
                </a:solidFill>
              </a:rPr>
              <a:t>to develop </a:t>
            </a:r>
            <a:r>
              <a:rPr lang="en-GB" dirty="0" err="1">
                <a:solidFill>
                  <a:schemeClr val="dk2"/>
                </a:solidFill>
              </a:rPr>
              <a:t>ADaM</a:t>
            </a:r>
            <a:r>
              <a:rPr lang="en-GB" dirty="0">
                <a:solidFill>
                  <a:schemeClr val="dk2"/>
                </a:solidFill>
              </a:rPr>
              <a:t> datasets in R.</a:t>
            </a:r>
            <a:endParaRPr dirty="0">
              <a:solidFill>
                <a:schemeClr val="dk2"/>
              </a:solidFill>
            </a:endParaRPr>
          </a:p>
          <a:p>
            <a:pPr marL="0" lvl="0" indent="0" algn="l" rtl="0">
              <a:lnSpc>
                <a:spcPct val="100000"/>
              </a:lnSpc>
              <a:spcBef>
                <a:spcPts val="2000"/>
              </a:spcBef>
              <a:spcAft>
                <a:spcPts val="0"/>
              </a:spcAft>
              <a:buClr>
                <a:schemeClr val="dk1"/>
              </a:buClr>
              <a:buSzPct val="54052"/>
              <a:buFont typeface="Arial"/>
              <a:buNone/>
            </a:pPr>
            <a:endParaRPr sz="2200" dirty="0"/>
          </a:p>
          <a:p>
            <a:pPr marL="0" lvl="0" indent="0" algn="l" rtl="0">
              <a:lnSpc>
                <a:spcPct val="115000"/>
              </a:lnSpc>
              <a:spcBef>
                <a:spcPts val="0"/>
              </a:spcBef>
              <a:spcAft>
                <a:spcPts val="0"/>
              </a:spcAft>
              <a:buSzPct val="108597"/>
              <a:buNone/>
            </a:pPr>
            <a:endParaRPr sz="1950" dirty="0">
              <a:solidFill>
                <a:srgbClr val="2C3E50"/>
              </a:solidFill>
              <a:highlight>
                <a:schemeClr val="lt1"/>
              </a:highlight>
            </a:endParaRPr>
          </a:p>
          <a:p>
            <a:pPr marL="0" lvl="0" indent="0" algn="l" rtl="0">
              <a:lnSpc>
                <a:spcPct val="115000"/>
              </a:lnSpc>
              <a:spcBef>
                <a:spcPts val="0"/>
              </a:spcBef>
              <a:spcAft>
                <a:spcPts val="0"/>
              </a:spcAft>
              <a:buSzPct val="108597"/>
              <a:buNone/>
            </a:pPr>
            <a:endParaRPr sz="1950" dirty="0">
              <a:solidFill>
                <a:srgbClr val="2C3E50"/>
              </a:solidFill>
              <a:highlight>
                <a:schemeClr val="lt1"/>
              </a:highlight>
            </a:endParaRPr>
          </a:p>
          <a:p>
            <a:pPr marL="0" lvl="0" indent="0" algn="l" rtl="0">
              <a:lnSpc>
                <a:spcPct val="115000"/>
              </a:lnSpc>
              <a:spcBef>
                <a:spcPts val="0"/>
              </a:spcBef>
              <a:spcAft>
                <a:spcPts val="0"/>
              </a:spcAft>
              <a:buClr>
                <a:schemeClr val="dk1"/>
              </a:buClr>
              <a:buSzPct val="92306"/>
              <a:buFont typeface="Arial"/>
              <a:buNone/>
            </a:pPr>
            <a:r>
              <a:rPr lang="en-GB" sz="1950" dirty="0">
                <a:solidFill>
                  <a:srgbClr val="2C3E50"/>
                </a:solidFill>
                <a:highlight>
                  <a:schemeClr val="lt1"/>
                </a:highlight>
              </a:rPr>
              <a:t>Think of </a:t>
            </a:r>
            <a:r>
              <a:rPr lang="en-GB" sz="1950" b="1" dirty="0">
                <a:solidFill>
                  <a:srgbClr val="2C3E50"/>
                </a:solidFill>
                <a:highlight>
                  <a:schemeClr val="lt1"/>
                </a:highlight>
              </a:rPr>
              <a:t>admiral </a:t>
            </a:r>
            <a:r>
              <a:rPr lang="en-GB" sz="1950" dirty="0">
                <a:solidFill>
                  <a:srgbClr val="2C3E50"/>
                </a:solidFill>
                <a:highlight>
                  <a:schemeClr val="lt1"/>
                </a:highlight>
              </a:rPr>
              <a:t>as a</a:t>
            </a:r>
            <a:r>
              <a:rPr lang="en-GB" sz="1950" b="1" dirty="0">
                <a:solidFill>
                  <a:srgbClr val="2C3E50"/>
                </a:solidFill>
                <a:highlight>
                  <a:schemeClr val="lt1"/>
                </a:highlight>
              </a:rPr>
              <a:t> toolbox of modular </a:t>
            </a:r>
            <a:r>
              <a:rPr lang="en-GB" sz="1950" dirty="0">
                <a:solidFill>
                  <a:srgbClr val="2C3E50"/>
                </a:solidFill>
                <a:highlight>
                  <a:schemeClr val="lt1"/>
                </a:highlight>
              </a:rPr>
              <a:t>blocks </a:t>
            </a:r>
            <a:r>
              <a:rPr lang="en-GB" sz="1950" dirty="0" smtClean="0">
                <a:solidFill>
                  <a:srgbClr val="2C3E50"/>
                </a:solidFill>
                <a:highlight>
                  <a:schemeClr val="lt1"/>
                </a:highlight>
              </a:rPr>
              <a:t>(R </a:t>
            </a:r>
            <a:r>
              <a:rPr lang="en-GB" sz="1950" dirty="0">
                <a:solidFill>
                  <a:srgbClr val="2C3E50"/>
                </a:solidFill>
                <a:highlight>
                  <a:schemeClr val="lt1"/>
                </a:highlight>
              </a:rPr>
              <a:t>functions) →</a:t>
            </a:r>
            <a:endParaRPr sz="1950" dirty="0">
              <a:solidFill>
                <a:srgbClr val="2C3E50"/>
              </a:solidFill>
              <a:highlight>
                <a:schemeClr val="lt1"/>
              </a:highlight>
            </a:endParaRPr>
          </a:p>
          <a:p>
            <a:pPr marL="457200" lvl="0" indent="-324643" algn="l" rtl="0">
              <a:lnSpc>
                <a:spcPct val="115000"/>
              </a:lnSpc>
              <a:spcBef>
                <a:spcPts val="800"/>
              </a:spcBef>
              <a:spcAft>
                <a:spcPts val="0"/>
              </a:spcAft>
              <a:buClr>
                <a:srgbClr val="2C3E50"/>
              </a:buClr>
              <a:buSzPct val="100000"/>
              <a:buChar char="●"/>
            </a:pPr>
            <a:r>
              <a:rPr lang="en-GB" sz="1950" dirty="0">
                <a:solidFill>
                  <a:srgbClr val="2C3E50"/>
                </a:solidFill>
                <a:highlight>
                  <a:schemeClr val="lt1"/>
                </a:highlight>
              </a:rPr>
              <a:t>each block has a </a:t>
            </a:r>
            <a:r>
              <a:rPr lang="en-GB" sz="1950" b="1" dirty="0">
                <a:solidFill>
                  <a:srgbClr val="2C3E50"/>
                </a:solidFill>
                <a:highlight>
                  <a:schemeClr val="lt1"/>
                </a:highlight>
              </a:rPr>
              <a:t>stand alone</a:t>
            </a:r>
            <a:r>
              <a:rPr lang="en-GB" sz="1950" dirty="0">
                <a:solidFill>
                  <a:srgbClr val="2C3E50"/>
                </a:solidFill>
                <a:highlight>
                  <a:schemeClr val="lt1"/>
                </a:highlight>
              </a:rPr>
              <a:t> purpose (each function provides a specific functionality)</a:t>
            </a:r>
            <a:endParaRPr sz="1950" dirty="0">
              <a:solidFill>
                <a:srgbClr val="2C3E50"/>
              </a:solidFill>
              <a:highlight>
                <a:schemeClr val="lt1"/>
              </a:highlight>
            </a:endParaRPr>
          </a:p>
          <a:p>
            <a:pPr marL="457200" lvl="0" indent="-324643" algn="l" rtl="0">
              <a:lnSpc>
                <a:spcPct val="115000"/>
              </a:lnSpc>
              <a:spcBef>
                <a:spcPts val="0"/>
              </a:spcBef>
              <a:spcAft>
                <a:spcPts val="0"/>
              </a:spcAft>
              <a:buClr>
                <a:srgbClr val="2C3E50"/>
              </a:buClr>
              <a:buSzPct val="100000"/>
              <a:buChar char="●"/>
            </a:pPr>
            <a:r>
              <a:rPr lang="en-GB" sz="1950" dirty="0">
                <a:solidFill>
                  <a:srgbClr val="2C3E50"/>
                </a:solidFill>
                <a:highlight>
                  <a:schemeClr val="lt1"/>
                </a:highlight>
              </a:rPr>
              <a:t>Data Scientists can create their </a:t>
            </a:r>
            <a:r>
              <a:rPr lang="en-GB" sz="1950" b="1" dirty="0">
                <a:solidFill>
                  <a:srgbClr val="2C3E50"/>
                </a:solidFill>
                <a:highlight>
                  <a:schemeClr val="lt1"/>
                </a:highlight>
              </a:rPr>
              <a:t>own </a:t>
            </a:r>
            <a:r>
              <a:rPr lang="en-GB" sz="1950" dirty="0">
                <a:solidFill>
                  <a:srgbClr val="2C3E50"/>
                </a:solidFill>
                <a:highlight>
                  <a:schemeClr val="lt1"/>
                </a:highlight>
              </a:rPr>
              <a:t>blocks (create own R functions)</a:t>
            </a:r>
            <a:endParaRPr sz="1950" dirty="0">
              <a:solidFill>
                <a:srgbClr val="2C3E50"/>
              </a:solidFill>
              <a:highlight>
                <a:schemeClr val="lt1"/>
              </a:highlight>
            </a:endParaRPr>
          </a:p>
          <a:p>
            <a:pPr marL="0" lvl="0" indent="0" algn="l" rtl="0">
              <a:lnSpc>
                <a:spcPct val="115000"/>
              </a:lnSpc>
              <a:spcBef>
                <a:spcPts val="800"/>
              </a:spcBef>
              <a:spcAft>
                <a:spcPts val="0"/>
              </a:spcAft>
              <a:buClr>
                <a:schemeClr val="dk1"/>
              </a:buClr>
              <a:buSzPct val="92306"/>
              <a:buFont typeface="Arial"/>
              <a:buNone/>
            </a:pPr>
            <a:endParaRPr sz="1950" dirty="0">
              <a:solidFill>
                <a:srgbClr val="2C3E50"/>
              </a:solidFill>
              <a:highlight>
                <a:schemeClr val="lt1"/>
              </a:highlight>
            </a:endParaRPr>
          </a:p>
          <a:p>
            <a:pPr marL="0" lvl="0" indent="0" algn="l" rtl="0">
              <a:lnSpc>
                <a:spcPct val="115000"/>
              </a:lnSpc>
              <a:spcBef>
                <a:spcPts val="800"/>
              </a:spcBef>
              <a:spcAft>
                <a:spcPts val="0"/>
              </a:spcAft>
              <a:buClr>
                <a:schemeClr val="dk1"/>
              </a:buClr>
              <a:buSzPct val="92306"/>
              <a:buFont typeface="Arial"/>
              <a:buNone/>
            </a:pPr>
            <a:r>
              <a:rPr lang="en-GB" sz="1950" dirty="0">
                <a:solidFill>
                  <a:srgbClr val="2C3E50"/>
                </a:solidFill>
                <a:highlight>
                  <a:schemeClr val="lt1"/>
                </a:highlight>
              </a:rPr>
              <a:t>Constructing an </a:t>
            </a:r>
            <a:r>
              <a:rPr lang="en-GB" sz="1950" dirty="0" err="1">
                <a:solidFill>
                  <a:srgbClr val="2C3E50"/>
                </a:solidFill>
                <a:highlight>
                  <a:schemeClr val="lt1"/>
                </a:highlight>
              </a:rPr>
              <a:t>ADaM</a:t>
            </a:r>
            <a:r>
              <a:rPr lang="en-GB" sz="1950" dirty="0">
                <a:solidFill>
                  <a:srgbClr val="2C3E50"/>
                </a:solidFill>
                <a:highlight>
                  <a:schemeClr val="lt1"/>
                </a:highlight>
              </a:rPr>
              <a:t> dataset should become like building out of blocks that are based on admiral modular functions and user-created modular functions. </a:t>
            </a:r>
            <a:endParaRPr sz="1600" dirty="0"/>
          </a:p>
        </p:txBody>
      </p:sp>
      <p:pic>
        <p:nvPicPr>
          <p:cNvPr id="59" name="Google Shape;59;ge955e0b2aa_0_5"/>
          <p:cNvPicPr preferRelativeResize="0"/>
          <p:nvPr/>
        </p:nvPicPr>
        <p:blipFill rotWithShape="1">
          <a:blip r:embed="rId3">
            <a:alphaModFix/>
          </a:blip>
          <a:srcRect/>
          <a:stretch/>
        </p:blipFill>
        <p:spPr>
          <a:xfrm>
            <a:off x="6023166" y="1822376"/>
            <a:ext cx="610725" cy="709133"/>
          </a:xfrm>
          <a:prstGeom prst="rect">
            <a:avLst/>
          </a:prstGeom>
          <a:noFill/>
          <a:ln>
            <a:noFill/>
          </a:ln>
        </p:spPr>
      </p:pic>
      <p:pic>
        <p:nvPicPr>
          <p:cNvPr id="60" name="Google Shape;60;ge955e0b2aa_0_5"/>
          <p:cNvPicPr preferRelativeResize="0"/>
          <p:nvPr/>
        </p:nvPicPr>
        <p:blipFill rotWithShape="1">
          <a:blip r:embed="rId4">
            <a:alphaModFix/>
          </a:blip>
          <a:srcRect/>
          <a:stretch/>
        </p:blipFill>
        <p:spPr>
          <a:xfrm>
            <a:off x="1994279" y="1937435"/>
            <a:ext cx="885449" cy="479014"/>
          </a:xfrm>
          <a:prstGeom prst="rect">
            <a:avLst/>
          </a:prstGeom>
          <a:noFill/>
          <a:ln>
            <a:noFill/>
          </a:ln>
        </p:spPr>
      </p:pic>
      <p:sp>
        <p:nvSpPr>
          <p:cNvPr id="61" name="Google Shape;61;ge955e0b2aa_0_5"/>
          <p:cNvSpPr txBox="1"/>
          <p:nvPr/>
        </p:nvSpPr>
        <p:spPr>
          <a:xfrm>
            <a:off x="5261900" y="1642950"/>
            <a:ext cx="318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ge955e0b2aa_0_5"/>
          <p:cNvSpPr/>
          <p:nvPr/>
        </p:nvSpPr>
        <p:spPr>
          <a:xfrm>
            <a:off x="3241423" y="1989292"/>
            <a:ext cx="421800" cy="3753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ge955e0b2aa_0_5"/>
          <p:cNvSpPr/>
          <p:nvPr/>
        </p:nvSpPr>
        <p:spPr>
          <a:xfrm>
            <a:off x="5343173" y="1937392"/>
            <a:ext cx="318300" cy="479100"/>
          </a:xfrm>
          <a:prstGeom prst="mathEqual">
            <a:avLst>
              <a:gd name="adj1" fmla="val 23520"/>
              <a:gd name="adj2" fmla="val 1176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ge955e0b2aa_0_5"/>
          <p:cNvSpPr txBox="1"/>
          <p:nvPr/>
        </p:nvSpPr>
        <p:spPr>
          <a:xfrm>
            <a:off x="6686643" y="1869142"/>
            <a:ext cx="15393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595959"/>
                </a:solidFill>
                <a:latin typeface="Arial"/>
                <a:ea typeface="Arial"/>
                <a:cs typeface="Arial"/>
                <a:sym typeface="Arial"/>
              </a:rPr>
              <a:t>AGILE/SCRUM Team</a:t>
            </a:r>
            <a:endParaRPr sz="1400" b="1" i="0" u="none" strike="noStrike" cap="none">
              <a:solidFill>
                <a:srgbClr val="595959"/>
              </a:solidFill>
              <a:latin typeface="Arial"/>
              <a:ea typeface="Arial"/>
              <a:cs typeface="Arial"/>
              <a:sym typeface="Arial"/>
            </a:endParaRPr>
          </a:p>
        </p:txBody>
      </p:sp>
      <p:pic>
        <p:nvPicPr>
          <p:cNvPr id="65" name="Google Shape;65;ge955e0b2aa_0_5" descr="Logo&#10;&#10;Description automatically generated"/>
          <p:cNvPicPr preferRelativeResize="0"/>
          <p:nvPr/>
        </p:nvPicPr>
        <p:blipFill rotWithShape="1">
          <a:blip r:embed="rId5">
            <a:alphaModFix/>
          </a:blip>
          <a:srcRect/>
          <a:stretch/>
        </p:blipFill>
        <p:spPr>
          <a:xfrm>
            <a:off x="4024918" y="1765462"/>
            <a:ext cx="956560" cy="822960"/>
          </a:xfrm>
          <a:prstGeom prst="rect">
            <a:avLst/>
          </a:prstGeom>
          <a:noFill/>
          <a:ln>
            <a:noFill/>
          </a:ln>
        </p:spPr>
      </p:pic>
    </p:spTree>
    <p:extLst>
      <p:ext uri="{BB962C8B-B14F-4D97-AF65-F5344CB8AC3E}">
        <p14:creationId xmlns:p14="http://schemas.microsoft.com/office/powerpoint/2010/main" val="37567211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ge91821dc1e_0_13"/>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Way to go!</a:t>
            </a:r>
            <a:endParaRPr/>
          </a:p>
        </p:txBody>
      </p:sp>
      <p:sp>
        <p:nvSpPr>
          <p:cNvPr id="77" name="Google Shape;77;ge91821dc1e_0_13"/>
          <p:cNvSpPr txBox="1">
            <a:spLocks noGrp="1"/>
          </p:cNvSpPr>
          <p:nvPr>
            <p:ph type="body" idx="1"/>
          </p:nvPr>
        </p:nvSpPr>
        <p:spPr>
          <a:xfrm>
            <a:off x="400500" y="862200"/>
            <a:ext cx="8520600" cy="365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500" b="1"/>
          </a:p>
          <a:p>
            <a:pPr marL="0" lvl="0" indent="0" algn="l" rtl="0">
              <a:lnSpc>
                <a:spcPct val="115000"/>
              </a:lnSpc>
              <a:spcBef>
                <a:spcPts val="0"/>
              </a:spcBef>
              <a:spcAft>
                <a:spcPts val="0"/>
              </a:spcAft>
              <a:buClr>
                <a:schemeClr val="dk1"/>
              </a:buClr>
              <a:buSzPts val="1100"/>
              <a:buFont typeface="Arial"/>
              <a:buNone/>
            </a:pPr>
            <a:r>
              <a:rPr lang="en-GB" sz="1500" b="1"/>
              <a:t> </a:t>
            </a:r>
            <a:endParaRPr sz="1500" b="1"/>
          </a:p>
          <a:p>
            <a:pPr marL="457200" lvl="0" indent="0" algn="l" rtl="0">
              <a:lnSpc>
                <a:spcPct val="115000"/>
              </a:lnSpc>
              <a:spcBef>
                <a:spcPts val="50"/>
              </a:spcBef>
              <a:spcAft>
                <a:spcPts val="0"/>
              </a:spcAft>
              <a:buSzPts val="1800"/>
              <a:buNone/>
            </a:pPr>
            <a:endParaRPr sz="1400">
              <a:solidFill>
                <a:schemeClr val="dk1"/>
              </a:solidFill>
            </a:endParaRPr>
          </a:p>
          <a:p>
            <a:pPr marL="457200" lvl="0" indent="0" algn="l" rtl="0">
              <a:lnSpc>
                <a:spcPct val="115000"/>
              </a:lnSpc>
              <a:spcBef>
                <a:spcPts val="0"/>
              </a:spcBef>
              <a:spcAft>
                <a:spcPts val="0"/>
              </a:spcAft>
              <a:buClr>
                <a:schemeClr val="dk1"/>
              </a:buClr>
              <a:buSzPts val="1100"/>
              <a:buFont typeface="Arial"/>
              <a:buNone/>
            </a:pPr>
            <a:endParaRPr sz="1500"/>
          </a:p>
          <a:p>
            <a:pPr marL="0" lvl="0" indent="0" algn="l" rtl="0">
              <a:lnSpc>
                <a:spcPct val="100000"/>
              </a:lnSpc>
              <a:spcBef>
                <a:spcPts val="1000"/>
              </a:spcBef>
              <a:spcAft>
                <a:spcPts val="0"/>
              </a:spcAft>
              <a:buSzPts val="1800"/>
              <a:buNone/>
            </a:pPr>
            <a:endParaRPr sz="1400">
              <a:solidFill>
                <a:schemeClr val="dk1"/>
              </a:solidFill>
            </a:endParaRPr>
          </a:p>
          <a:p>
            <a:pPr marL="0" lvl="0" indent="0" algn="l" rtl="0">
              <a:lnSpc>
                <a:spcPct val="115000"/>
              </a:lnSpc>
              <a:spcBef>
                <a:spcPts val="50"/>
              </a:spcBef>
              <a:spcAft>
                <a:spcPts val="0"/>
              </a:spcAft>
              <a:buSzPts val="1800"/>
              <a:buNone/>
            </a:pPr>
            <a:endParaRPr/>
          </a:p>
        </p:txBody>
      </p:sp>
      <p:pic>
        <p:nvPicPr>
          <p:cNvPr id="78" name="Google Shape;78;ge91821dc1e_0_13"/>
          <p:cNvPicPr preferRelativeResize="0"/>
          <p:nvPr/>
        </p:nvPicPr>
        <p:blipFill rotWithShape="1">
          <a:blip r:embed="rId3">
            <a:alphaModFix/>
          </a:blip>
          <a:srcRect/>
          <a:stretch/>
        </p:blipFill>
        <p:spPr>
          <a:xfrm>
            <a:off x="3184625" y="1573058"/>
            <a:ext cx="2715472" cy="1997379"/>
          </a:xfrm>
          <a:prstGeom prst="rect">
            <a:avLst/>
          </a:prstGeom>
          <a:noFill/>
          <a:ln>
            <a:noFill/>
          </a:ln>
        </p:spPr>
      </p:pic>
      <p:pic>
        <p:nvPicPr>
          <p:cNvPr id="79" name="Google Shape;79;ge91821dc1e_0_13"/>
          <p:cNvPicPr preferRelativeResize="0"/>
          <p:nvPr/>
        </p:nvPicPr>
        <p:blipFill rotWithShape="1">
          <a:blip r:embed="rId4">
            <a:alphaModFix/>
          </a:blip>
          <a:srcRect/>
          <a:stretch/>
        </p:blipFill>
        <p:spPr>
          <a:xfrm>
            <a:off x="197889" y="1510146"/>
            <a:ext cx="2715472" cy="1997380"/>
          </a:xfrm>
          <a:prstGeom prst="rect">
            <a:avLst/>
          </a:prstGeom>
          <a:noFill/>
          <a:ln>
            <a:noFill/>
          </a:ln>
        </p:spPr>
      </p:pic>
      <p:pic>
        <p:nvPicPr>
          <p:cNvPr id="80" name="Google Shape;80;ge91821dc1e_0_13"/>
          <p:cNvPicPr preferRelativeResize="0"/>
          <p:nvPr/>
        </p:nvPicPr>
        <p:blipFill rotWithShape="1">
          <a:blip r:embed="rId5">
            <a:alphaModFix/>
          </a:blip>
          <a:srcRect/>
          <a:stretch/>
        </p:blipFill>
        <p:spPr>
          <a:xfrm>
            <a:off x="6171369" y="1602683"/>
            <a:ext cx="2715472" cy="1997379"/>
          </a:xfrm>
          <a:prstGeom prst="rect">
            <a:avLst/>
          </a:prstGeom>
          <a:noFill/>
          <a:ln>
            <a:noFill/>
          </a:ln>
        </p:spPr>
      </p:pic>
      <p:sp>
        <p:nvSpPr>
          <p:cNvPr id="81" name="Google Shape;81;ge91821dc1e_0_13"/>
          <p:cNvSpPr txBox="1"/>
          <p:nvPr/>
        </p:nvSpPr>
        <p:spPr>
          <a:xfrm>
            <a:off x="3345125" y="3903575"/>
            <a:ext cx="2412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a:t>C</a:t>
            </a:r>
            <a:r>
              <a:rPr lang="en-GB" sz="1400" b="0" i="0" u="none" strike="noStrike" cap="none">
                <a:solidFill>
                  <a:srgbClr val="000000"/>
                </a:solidFill>
                <a:latin typeface="Arial"/>
                <a:ea typeface="Arial"/>
                <a:cs typeface="Arial"/>
                <a:sym typeface="Arial"/>
              </a:rPr>
              <a:t>ollaborate and contribute</a:t>
            </a:r>
            <a:endParaRPr sz="1400" b="0" i="0" u="none" strike="noStrike" cap="none">
              <a:solidFill>
                <a:srgbClr val="000000"/>
              </a:solidFill>
              <a:latin typeface="Arial"/>
              <a:ea typeface="Arial"/>
              <a:cs typeface="Arial"/>
              <a:sym typeface="Arial"/>
            </a:endParaRPr>
          </a:p>
        </p:txBody>
      </p:sp>
      <p:sp>
        <p:nvSpPr>
          <p:cNvPr id="82" name="Google Shape;82;ge91821dc1e_0_13"/>
          <p:cNvSpPr txBox="1"/>
          <p:nvPr/>
        </p:nvSpPr>
        <p:spPr>
          <a:xfrm>
            <a:off x="6379426" y="3903575"/>
            <a:ext cx="245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a:t>Co</a:t>
            </a:r>
            <a:r>
              <a:rPr lang="en-GB" sz="1400" b="0" i="0" u="none" strike="noStrike" cap="none">
                <a:solidFill>
                  <a:srgbClr val="000000"/>
                </a:solidFill>
                <a:latin typeface="Arial"/>
                <a:ea typeface="Arial"/>
                <a:cs typeface="Arial"/>
                <a:sym typeface="Arial"/>
              </a:rPr>
              <a:t>-create and re-use</a:t>
            </a:r>
            <a:endParaRPr sz="1400" b="0" i="0" u="none" strike="noStrike" cap="none">
              <a:solidFill>
                <a:srgbClr val="000000"/>
              </a:solidFill>
              <a:latin typeface="Arial"/>
              <a:ea typeface="Arial"/>
              <a:cs typeface="Arial"/>
              <a:sym typeface="Arial"/>
            </a:endParaRPr>
          </a:p>
        </p:txBody>
      </p:sp>
      <p:sp>
        <p:nvSpPr>
          <p:cNvPr id="83" name="Google Shape;83;ge91821dc1e_0_13"/>
          <p:cNvSpPr txBox="1"/>
          <p:nvPr/>
        </p:nvSpPr>
        <p:spPr>
          <a:xfrm>
            <a:off x="1145372" y="3903571"/>
            <a:ext cx="97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Enable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8229085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VARPPTCOMPATIBLERD03" val="RXP"/>
  <p:tag name="VARPPTTYPE" val="RXP"/>
  <p:tag name="VARPPTSLIDEFORMAT" val="RXP"/>
  <p:tag name="VARPPTCOMPATIBLE4" val="RXP"/>
  <p:tag name="VARSAVEMESSAGETIMESTAMP" val="RXP01/11/202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olorful">
      <a:dk1>
        <a:srgbClr val="34495E"/>
      </a:dk1>
      <a:lt1>
        <a:srgbClr val="FFFFFF"/>
      </a:lt1>
      <a:dk2>
        <a:srgbClr val="555E5F"/>
      </a:dk2>
      <a:lt2>
        <a:srgbClr val="E8EAEC"/>
      </a:lt2>
      <a:accent1>
        <a:srgbClr val="2980B9"/>
      </a:accent1>
      <a:accent2>
        <a:srgbClr val="7BBC00"/>
      </a:accent2>
      <a:accent3>
        <a:srgbClr val="E67E22"/>
      </a:accent3>
      <a:accent4>
        <a:srgbClr val="E74C3C"/>
      </a:accent4>
      <a:accent5>
        <a:srgbClr val="7F8C8D"/>
      </a:accent5>
      <a:accent6>
        <a:srgbClr val="34495E"/>
      </a:accent6>
      <a:hlink>
        <a:srgbClr val="216593"/>
      </a:hlink>
      <a:folHlink>
        <a:srgbClr val="9B59B6"/>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7620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shapechef-template.potx" id="{9970A3B7-A654-46BA-BFF1-024B6A3DC3EF}" vid="{FE8157D9-9DDF-49A0-8EFC-22372CBBA8D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2794</Words>
  <Application>Microsoft Office PowerPoint</Application>
  <PresentationFormat>On-screen Show (16:9)</PresentationFormat>
  <Paragraphs>209</Paragraphs>
  <Slides>30</Slides>
  <Notes>28</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30</vt:i4>
      </vt:variant>
    </vt:vector>
  </HeadingPairs>
  <TitlesOfParts>
    <vt:vector size="42" baseType="lpstr">
      <vt:lpstr>Biome</vt:lpstr>
      <vt:lpstr>Helvetica Neue</vt:lpstr>
      <vt:lpstr>Arial</vt:lpstr>
      <vt:lpstr>Arial Black</vt:lpstr>
      <vt:lpstr>Calibri</vt:lpstr>
      <vt:lpstr>Calibri Light</vt:lpstr>
      <vt:lpstr>Consolas</vt:lpstr>
      <vt:lpstr>Courier New</vt:lpstr>
      <vt:lpstr>Simple Light</vt:lpstr>
      <vt:lpstr>Office Theme</vt:lpstr>
      <vt:lpstr>1_Office Theme</vt:lpstr>
      <vt:lpstr>2_Office Theme</vt:lpstr>
      <vt:lpstr>PowerPoint Presentation</vt:lpstr>
      <vt:lpstr>PowerPoint Presentation</vt:lpstr>
      <vt:lpstr>How we’ll spend the next 2.5 hrs of your valuable time…</vt:lpstr>
      <vt:lpstr>Framing the Challenge</vt:lpstr>
      <vt:lpstr>Framing the Challenge – WE NEED YOU!</vt:lpstr>
      <vt:lpstr>Our Story</vt:lpstr>
      <vt:lpstr>Introducing admiral</vt:lpstr>
      <vt:lpstr>Introducing admiral (ADaM In R Asset Library)</vt:lpstr>
      <vt:lpstr>Way to go!</vt:lpstr>
      <vt:lpstr>What’s in it for you? </vt:lpstr>
      <vt:lpstr>How we see industry collaboration working?</vt:lpstr>
      <vt:lpstr>Let’s dive in deeper…</vt:lpstr>
      <vt:lpstr>External Testing Read-out</vt:lpstr>
      <vt:lpstr>Hands-on Trial</vt:lpstr>
      <vt:lpstr>Hands-on Trial</vt:lpstr>
      <vt:lpstr>Hands-on Trial</vt:lpstr>
      <vt:lpstr>Hands-on Trial – Step-by-Step</vt:lpstr>
      <vt:lpstr>Demo</vt:lpstr>
      <vt:lpstr>Demo</vt:lpstr>
      <vt:lpstr>Panel Session</vt:lpstr>
      <vt:lpstr>Panel Session </vt:lpstr>
      <vt:lpstr>Closing</vt:lpstr>
      <vt:lpstr>Next Steps</vt:lpstr>
      <vt:lpstr>To end… an aspired vision of the future</vt:lpstr>
      <vt:lpstr>PowerPoint Presentation</vt:lpstr>
      <vt:lpstr>PowerPoint Presentation</vt:lpstr>
      <vt:lpstr>PowerPoint Presentation</vt:lpstr>
      <vt:lpstr>PowerPoint Presentation</vt:lpstr>
      <vt:lpstr>PowerPoint Presentation</vt:lpstr>
      <vt:lpstr>Thank you for your engagement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Admiral Workshop</dc:title>
  <dc:creator>Farrugia, Ross {MDBR~Welwyn}</dc:creator>
  <cp:lastModifiedBy>Farrugia, Ross {MDBB~Welwyn}</cp:lastModifiedBy>
  <cp:revision>105</cp:revision>
  <dcterms:modified xsi:type="dcterms:W3CDTF">2022-05-11T08:00:55Z</dcterms:modified>
</cp:coreProperties>
</file>